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840" r:id="rId1"/>
  </p:sldMasterIdLst>
  <p:notesMasterIdLst>
    <p:notesMasterId r:id="rId15"/>
  </p:notesMasterIdLst>
  <p:sldIdLst>
    <p:sldId id="256" r:id="rId2"/>
    <p:sldId id="274" r:id="rId3"/>
    <p:sldId id="267" r:id="rId4"/>
    <p:sldId id="282" r:id="rId5"/>
    <p:sldId id="281" r:id="rId6"/>
    <p:sldId id="276" r:id="rId7"/>
    <p:sldId id="273" r:id="rId8"/>
    <p:sldId id="277" r:id="rId9"/>
    <p:sldId id="278" r:id="rId10"/>
    <p:sldId id="279" r:id="rId11"/>
    <p:sldId id="280" r:id="rId12"/>
    <p:sldId id="283"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6" d="100"/>
          <a:sy n="106" d="100"/>
        </p:scale>
        <p:origin x="126"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F53C5D-CD12-6D4C-A980-0612968271E2}" type="datetimeFigureOut">
              <a:rPr lang="en-US" smtClean="0"/>
              <a:t>3/6/2019</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167F0-0840-1348-BFE4-C6298BBC0698}" type="slidenum">
              <a:rPr lang="en-US" smtClean="0"/>
              <a:t>‹#›</a:t>
            </a:fld>
            <a:endParaRPr lang="en-US" dirty="0"/>
          </a:p>
        </p:txBody>
      </p:sp>
    </p:spTree>
    <p:extLst>
      <p:ext uri="{BB962C8B-B14F-4D97-AF65-F5344CB8AC3E}">
        <p14:creationId xmlns:p14="http://schemas.microsoft.com/office/powerpoint/2010/main" val="148990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ZA" dirty="0"/>
          </a:p>
        </p:txBody>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itle 1"/>
          <p:cNvSpPr>
            <a:spLocks noGrp="1"/>
          </p:cNvSpPr>
          <p:nvPr userDrawn="1">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userDrawn="1">
            <p:ph type="subTitle" idx="1"/>
          </p:nvPr>
        </p:nvSpPr>
        <p:spPr>
          <a:xfrm>
            <a:off x="1154955" y="4777380"/>
            <a:ext cx="8825658" cy="861420"/>
          </a:xfrm>
        </p:spPr>
        <p:txBody>
          <a:bodyPr anchor="t"/>
          <a:lstStyle>
            <a:lvl1pPr marL="0" indent="0" algn="l">
              <a:buNone/>
              <a:defRPr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userDrawn="1">
            <p:ph type="dt" sz="half" idx="10"/>
          </p:nvPr>
        </p:nvSpPr>
        <p:spPr>
          <a:xfrm rot="5400000">
            <a:off x="10089390" y="1792223"/>
            <a:ext cx="990599" cy="304799"/>
          </a:xfrm>
        </p:spPr>
        <p:txBody>
          <a:bodyPr anchor="t"/>
          <a:lstStyle>
            <a:lvl1pPr algn="l">
              <a:defRPr b="0" i="0">
                <a:solidFill>
                  <a:schemeClr val="bg1"/>
                </a:solidFill>
              </a:defRPr>
            </a:lvl1pPr>
          </a:lstStyle>
          <a:p>
            <a:fld id="{EE46BEA9-D918-4FDB-9054-A3BFA5AA0353}" type="datetime1">
              <a:rPr lang="en-US" smtClean="0"/>
              <a:t>3/6/2019</a:t>
            </a:fld>
            <a:endParaRPr lang="en-ZA" dirty="0"/>
          </a:p>
        </p:txBody>
      </p:sp>
      <p:sp>
        <p:nvSpPr>
          <p:cNvPr id="5" name="Footer Placeholder 4"/>
          <p:cNvSpPr>
            <a:spLocks noGrp="1"/>
          </p:cNvSpPr>
          <p:nvPr userDrawn="1">
            <p:ph type="ftr" sz="quarter" idx="11"/>
          </p:nvPr>
        </p:nvSpPr>
        <p:spPr>
          <a:xfrm rot="5400000">
            <a:off x="8959592" y="3226820"/>
            <a:ext cx="3859795" cy="304801"/>
          </a:xfrm>
        </p:spPr>
        <p:txBody>
          <a:bodyPr/>
          <a:lstStyle>
            <a:lvl1pPr>
              <a:defRPr b="0" i="0">
                <a:solidFill>
                  <a:schemeClr val="bg1"/>
                </a:solidFill>
              </a:defRPr>
            </a:lvl1pPr>
          </a:lstStyle>
          <a:p>
            <a:r>
              <a:rPr lang="en-US" dirty="0"/>
              <a:t>Weber County Supervisor Training 3/7/2019</a:t>
            </a:r>
            <a:endParaRPr lang="en-ZA" dirty="0"/>
          </a:p>
        </p:txBody>
      </p:sp>
      <p:sp>
        <p:nvSpPr>
          <p:cNvPr id="10" name="Rectangle 9"/>
          <p:cNvSpPr/>
          <p:nvPr userDrawn="1"/>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userDrawn="1">
            <p:ph type="sldNum" sz="quarter" idx="12"/>
          </p:nvPr>
        </p:nvSpPr>
        <p:spPr>
          <a:xfrm>
            <a:off x="10351008" y="292608"/>
            <a:ext cx="838199" cy="767687"/>
          </a:xfrm>
        </p:spPr>
        <p:txBody>
          <a:bodyPr/>
          <a:lstStyle>
            <a:lvl1pPr>
              <a:defRPr sz="2800" b="0" i="0">
                <a:latin typeface="+mj-lt"/>
              </a:defRPr>
            </a:lvl1pPr>
          </a:lstStyle>
          <a:p>
            <a:fld id="{9FF96B15-8338-45D5-A943-561235072D66}" type="slidenum">
              <a:rPr lang="en-ZA" smtClean="0"/>
              <a:t>‹#›</a:t>
            </a:fld>
            <a:endParaRPr lang="en-ZA" dirty="0"/>
          </a:p>
        </p:txBody>
      </p:sp>
    </p:spTree>
    <p:extLst>
      <p:ext uri="{BB962C8B-B14F-4D97-AF65-F5344CB8AC3E}">
        <p14:creationId xmlns:p14="http://schemas.microsoft.com/office/powerpoint/2010/main" val="357273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a:t>Click to edit Master title style</a:t>
            </a:r>
            <a:endParaRPr lang="en-US" dirty="0"/>
          </a:p>
        </p:txBody>
      </p:sp>
      <p:sp>
        <p:nvSpPr>
          <p:cNvPr id="22" name="Picture Placeholder 21">
            <a:extLst>
              <a:ext uri="{FF2B5EF4-FFF2-40B4-BE49-F238E27FC236}">
                <a16:creationId xmlns:a16="http://schemas.microsoft.com/office/drawing/2014/main" id="{215A5A73-8E13-4E38-8362-0A09BA944115}"/>
              </a:ext>
            </a:extLst>
          </p:cNvPr>
          <p:cNvSpPr>
            <a:spLocks noGrp="1"/>
          </p:cNvSpPr>
          <p:nvPr>
            <p:ph type="pic" idx="1"/>
          </p:nvPr>
        </p:nvSpPr>
        <p:spPr>
          <a:xfrm>
            <a:off x="6058861" y="478881"/>
            <a:ext cx="5582675" cy="5908526"/>
          </a:xfrm>
          <a:custGeom>
            <a:avLst/>
            <a:gdLst>
              <a:gd name="connsiteX0" fmla="*/ 10816 w 5582675"/>
              <a:gd name="connsiteY0" fmla="*/ 0 h 5908526"/>
              <a:gd name="connsiteX1" fmla="*/ 5582675 w 5582675"/>
              <a:gd name="connsiteY1" fmla="*/ 0 h 5908526"/>
              <a:gd name="connsiteX2" fmla="*/ 5582675 w 5582675"/>
              <a:gd name="connsiteY2" fmla="*/ 5908526 h 5908526"/>
              <a:gd name="connsiteX3" fmla="*/ 0 w 5582675"/>
              <a:gd name="connsiteY3" fmla="*/ 5908526 h 5908526"/>
              <a:gd name="connsiteX4" fmla="*/ 30693 w 5582675"/>
              <a:gd name="connsiteY4" fmla="*/ 5722836 h 5908526"/>
              <a:gd name="connsiteX5" fmla="*/ 223682 w 5582675"/>
              <a:gd name="connsiteY5" fmla="*/ 2921544 h 5908526"/>
              <a:gd name="connsiteX6" fmla="*/ 30693 w 5582675"/>
              <a:gd name="connsiteY6" fmla="*/ 120253 h 590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2675" h="5908526">
                <a:moveTo>
                  <a:pt x="10816" y="0"/>
                </a:moveTo>
                <a:lnTo>
                  <a:pt x="5582675" y="0"/>
                </a:lnTo>
                <a:lnTo>
                  <a:pt x="5582675" y="5908526"/>
                </a:lnTo>
                <a:lnTo>
                  <a:pt x="0" y="5908526"/>
                </a:lnTo>
                <a:lnTo>
                  <a:pt x="30693" y="5722836"/>
                </a:lnTo>
                <a:cubicBezTo>
                  <a:pt x="153771" y="4890115"/>
                  <a:pt x="223682" y="3935837"/>
                  <a:pt x="223682" y="2921544"/>
                </a:cubicBezTo>
                <a:cubicBezTo>
                  <a:pt x="223682" y="1907252"/>
                  <a:pt x="153771" y="952973"/>
                  <a:pt x="30693" y="120253"/>
                </a:cubicBezTo>
                <a:close/>
              </a:path>
            </a:pathLst>
          </a:custGeom>
          <a:effectLst/>
        </p:spPr>
        <p:txBody>
          <a:bodyPr wrap="square" anchor="ctr">
            <a:no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6AD04C1-8DBA-4AB9-BFAE-0F87545255CC}" type="datetime1">
              <a:rPr lang="en-US" smtClean="0"/>
              <a:t>3/6/2019</a:t>
            </a:fld>
            <a:endParaRPr lang="en-ZA" dirty="0"/>
          </a:p>
        </p:txBody>
      </p:sp>
      <p:sp>
        <p:nvSpPr>
          <p:cNvPr id="6" name="Footer Placeholder 5"/>
          <p:cNvSpPr>
            <a:spLocks noGrp="1"/>
          </p:cNvSpPr>
          <p:nvPr>
            <p:ph type="ftr" sz="quarter" idx="11"/>
          </p:nvPr>
        </p:nvSpPr>
        <p:spPr/>
        <p:txBody>
          <a:bodyPr/>
          <a:lstStyle/>
          <a:p>
            <a:r>
              <a:rPr lang="en-US" dirty="0"/>
              <a:t>Weber County Supervisor Training 3/7/2019</a:t>
            </a:r>
            <a:endParaRPr lang="en-ZA"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41834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Content Placeholder 10">
            <a:extLst>
              <a:ext uri="{FF2B5EF4-FFF2-40B4-BE49-F238E27FC236}">
                <a16:creationId xmlns:a16="http://schemas.microsoft.com/office/drawing/2014/main" id="{B50BDD93-02DA-4B21-9556-FA8B9894F903}"/>
              </a:ext>
            </a:extLst>
          </p:cNvPr>
          <p:cNvSpPr>
            <a:spLocks noGrp="1"/>
          </p:cNvSpPr>
          <p:nvPr>
            <p:ph sz="quarter" idx="13"/>
          </p:nvPr>
        </p:nvSpPr>
        <p:spPr>
          <a:xfrm>
            <a:off x="6058861" y="478880"/>
            <a:ext cx="5582675" cy="5900239"/>
          </a:xfrm>
          <a:custGeom>
            <a:avLst/>
            <a:gdLst>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0 w 5582675"/>
              <a:gd name="connsiteY4" fmla="*/ 0 h 5900239"/>
              <a:gd name="connsiteX0" fmla="*/ 3501 w 5586176"/>
              <a:gd name="connsiteY0" fmla="*/ 0 h 5900239"/>
              <a:gd name="connsiteX1" fmla="*/ 5586176 w 5586176"/>
              <a:gd name="connsiteY1" fmla="*/ 0 h 5900239"/>
              <a:gd name="connsiteX2" fmla="*/ 5586176 w 5586176"/>
              <a:gd name="connsiteY2" fmla="*/ 5900239 h 5900239"/>
              <a:gd name="connsiteX3" fmla="*/ 3501 w 5586176"/>
              <a:gd name="connsiteY3" fmla="*/ 5900239 h 5900239"/>
              <a:gd name="connsiteX4" fmla="*/ 0 w 5586176"/>
              <a:gd name="connsiteY4" fmla="*/ 3615600 h 5900239"/>
              <a:gd name="connsiteX5" fmla="*/ 3501 w 5586176"/>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0 w 5582675"/>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47299 w 5582675"/>
              <a:gd name="connsiteY5" fmla="*/ 24756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1173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5237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2675" h="5900239">
                <a:moveTo>
                  <a:pt x="0" y="0"/>
                </a:moveTo>
                <a:lnTo>
                  <a:pt x="5582675" y="0"/>
                </a:lnTo>
                <a:lnTo>
                  <a:pt x="5582675" y="5900239"/>
                </a:lnTo>
                <a:lnTo>
                  <a:pt x="0" y="5900239"/>
                </a:lnTo>
                <a:cubicBezTo>
                  <a:pt x="14285" y="5817931"/>
                  <a:pt x="34284" y="5741338"/>
                  <a:pt x="42854" y="5653315"/>
                </a:cubicBezTo>
                <a:cubicBezTo>
                  <a:pt x="145724" y="4908883"/>
                  <a:pt x="181919" y="4332092"/>
                  <a:pt x="220019" y="3442880"/>
                </a:cubicBezTo>
                <a:cubicBezTo>
                  <a:pt x="221712" y="2333747"/>
                  <a:pt x="182766" y="1285573"/>
                  <a:pt x="47299" y="247560"/>
                </a:cubicBezTo>
                <a:lnTo>
                  <a:pt x="0" y="0"/>
                </a:lnTo>
                <a:close/>
              </a:path>
            </a:pathLst>
          </a:cu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1153907" y="1693332"/>
            <a:ext cx="3860260" cy="1735668"/>
          </a:xfrm>
        </p:spPr>
        <p:txBody>
          <a:bodyPr anchor="b">
            <a:normAutofit/>
          </a:bodyPr>
          <a:lstStyle>
            <a:lvl1pPr algn="l">
              <a:defRPr sz="2300" b="0"/>
            </a:lvl1pPr>
          </a:lstStyle>
          <a:p>
            <a:r>
              <a:rPr lang="en-US"/>
              <a:t>Click to edit Master title style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8A73C83-6D9A-428D-B9F2-034CC3790469}" type="datetime1">
              <a:rPr lang="en-US" smtClean="0"/>
              <a:t>3/6/2019</a:t>
            </a:fld>
            <a:endParaRPr lang="en-ZA" dirty="0"/>
          </a:p>
        </p:txBody>
      </p:sp>
      <p:sp>
        <p:nvSpPr>
          <p:cNvPr id="6" name="Footer Placeholder 5"/>
          <p:cNvSpPr>
            <a:spLocks noGrp="1"/>
          </p:cNvSpPr>
          <p:nvPr>
            <p:ph type="ftr" sz="quarter" idx="11"/>
          </p:nvPr>
        </p:nvSpPr>
        <p:spPr/>
        <p:txBody>
          <a:bodyPr/>
          <a:lstStyle/>
          <a:p>
            <a:r>
              <a:rPr lang="en-US" dirty="0"/>
              <a:t>Weber County Supervisor Training 3/7/2019</a:t>
            </a:r>
            <a:endParaRPr lang="en-ZA"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339773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CECA4-6BDC-4AA2-9073-85DFF8AF2798}" type="datetime1">
              <a:rPr lang="en-US" smtClean="0"/>
              <a:t>3/6/2019</a:t>
            </a:fld>
            <a:endParaRPr lang="en-ZA" dirty="0"/>
          </a:p>
        </p:txBody>
      </p:sp>
      <p:sp>
        <p:nvSpPr>
          <p:cNvPr id="6" name="Footer Placeholder 5"/>
          <p:cNvSpPr>
            <a:spLocks noGrp="1"/>
          </p:cNvSpPr>
          <p:nvPr>
            <p:ph type="ftr" sz="quarter" idx="11"/>
          </p:nvPr>
        </p:nvSpPr>
        <p:spPr/>
        <p:txBody>
          <a:bodyPr/>
          <a:lstStyle/>
          <a:p>
            <a:r>
              <a:rPr lang="en-US" dirty="0"/>
              <a:t>Weber County Supervisor Training 3/7/2019</a:t>
            </a:r>
            <a:endParaRPr lang="en-ZA" dirty="0"/>
          </a:p>
        </p:txBody>
      </p:sp>
      <p:sp>
        <p:nvSpPr>
          <p:cNvPr id="7" name="Slide Number Placeholder 6"/>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47717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6A8B87-3E64-499A-86D1-FB4FE53E4EB1}" type="datetime1">
              <a:rPr lang="en-US" smtClean="0"/>
              <a:t>3/6/2019</a:t>
            </a:fld>
            <a:endParaRPr lang="en-ZA" dirty="0"/>
          </a:p>
        </p:txBody>
      </p:sp>
      <p:sp>
        <p:nvSpPr>
          <p:cNvPr id="8" name="Footer Placeholder 7"/>
          <p:cNvSpPr>
            <a:spLocks noGrp="1"/>
          </p:cNvSpPr>
          <p:nvPr>
            <p:ph type="ftr" sz="quarter" idx="11"/>
          </p:nvPr>
        </p:nvSpPr>
        <p:spPr/>
        <p:txBody>
          <a:bodyPr/>
          <a:lstStyle/>
          <a:p>
            <a:r>
              <a:rPr lang="en-US" dirty="0"/>
              <a:t>Weber County Supervisor Training 3/7/2019</a:t>
            </a:r>
            <a:endParaRPr lang="en-ZA" dirty="0"/>
          </a:p>
        </p:txBody>
      </p:sp>
      <p:sp>
        <p:nvSpPr>
          <p:cNvPr id="9" name="Slide Number Placeholder 8"/>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95993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5269DF-6834-4A39-B9EA-0DF535EF8F5A}" type="datetime1">
              <a:rPr lang="en-US" smtClean="0"/>
              <a:t>3/6/2019</a:t>
            </a:fld>
            <a:endParaRPr lang="en-ZA" dirty="0"/>
          </a:p>
        </p:txBody>
      </p:sp>
      <p:sp>
        <p:nvSpPr>
          <p:cNvPr id="4" name="Footer Placeholder 3"/>
          <p:cNvSpPr>
            <a:spLocks noGrp="1"/>
          </p:cNvSpPr>
          <p:nvPr>
            <p:ph type="ftr" sz="quarter" idx="11"/>
          </p:nvPr>
        </p:nvSpPr>
        <p:spPr/>
        <p:txBody>
          <a:bodyPr/>
          <a:lstStyle/>
          <a:p>
            <a:r>
              <a:rPr lang="en-US" dirty="0"/>
              <a:t>Weber County Supervisor Training 3/7/2019</a:t>
            </a:r>
            <a:endParaRPr lang="en-ZA" dirty="0"/>
          </a:p>
        </p:txBody>
      </p:sp>
      <p:sp>
        <p:nvSpPr>
          <p:cNvPr id="5" name="Slide Number Placeholder 4"/>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2826480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D80ED7-C18F-42E4-AC80-BAF2E36874DD}" type="datetime1">
              <a:rPr lang="en-US" smtClean="0"/>
              <a:t>3/6/2019</a:t>
            </a:fld>
            <a:endParaRPr lang="en-ZA" dirty="0"/>
          </a:p>
        </p:txBody>
      </p:sp>
      <p:sp>
        <p:nvSpPr>
          <p:cNvPr id="3" name="Footer Placeholder 2"/>
          <p:cNvSpPr>
            <a:spLocks noGrp="1"/>
          </p:cNvSpPr>
          <p:nvPr>
            <p:ph type="ftr" sz="quarter" idx="11"/>
          </p:nvPr>
        </p:nvSpPr>
        <p:spPr/>
        <p:txBody>
          <a:bodyPr/>
          <a:lstStyle/>
          <a:p>
            <a:r>
              <a:rPr lang="en-US" dirty="0"/>
              <a:t>Weber County Supervisor Training 3/7/2019</a:t>
            </a:r>
            <a:endParaRPr lang="en-ZA"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171922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D94BE-B020-466D-90E2-285101C34C3C}"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23736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6595D12-FC65-4AF0-AF31-D2CD7C7F0C82}"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230819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Only - left">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9BA144EC-3EED-49B4-BF5F-693F4F469A59}"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Tree>
    <p:extLst>
      <p:ext uri="{BB962C8B-B14F-4D97-AF65-F5344CB8AC3E}">
        <p14:creationId xmlns:p14="http://schemas.microsoft.com/office/powerpoint/2010/main" val="257957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Bullets as Icons 5X Vertical">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5B480622-FB8F-493B-9965-971B07D752E2}"/>
              </a:ext>
            </a:extLst>
          </p:cNvPr>
          <p:cNvSpPr>
            <a:spLocks noGrp="1"/>
          </p:cNvSpPr>
          <p:nvPr>
            <p:ph type="body" sz="quarter" idx="13" hasCustomPrompt="1"/>
          </p:nvPr>
        </p:nvSpPr>
        <p:spPr>
          <a:xfrm>
            <a:off x="6792913" y="1748812"/>
            <a:ext cx="3852000" cy="720000"/>
          </a:xfrm>
          <a:prstGeom prst="roundRect">
            <a:avLst/>
          </a:prstGeom>
          <a:solidFill>
            <a:schemeClr val="bg1">
              <a:lumMod val="95000"/>
            </a:schemeClr>
          </a:solidFill>
          <a:ln w="31750">
            <a:solidFill>
              <a:schemeClr val="accent1"/>
            </a:solidFill>
          </a:ln>
        </p:spPr>
        <p:txBody>
          <a:bodyPr anchor="ctr">
            <a:normAutofit/>
          </a:bodyPr>
          <a:lstStyle>
            <a:lvl1pPr marL="0" indent="0">
              <a:buNone/>
              <a:defRPr sz="2100">
                <a:solidFill>
                  <a:schemeClr val="tx1"/>
                </a:solidFill>
              </a:defRPr>
            </a:lvl1pPr>
          </a:lstStyle>
          <a:p>
            <a:pPr lvl="0"/>
            <a:r>
              <a:rPr lang="en-US" dirty="0"/>
              <a:t>Text Item</a:t>
            </a:r>
            <a:endParaRPr lang="en-ZA" dirty="0"/>
          </a:p>
        </p:txBody>
      </p:sp>
      <p:sp>
        <p:nvSpPr>
          <p:cNvPr id="16" name="Text Placeholder 9">
            <a:extLst>
              <a:ext uri="{FF2B5EF4-FFF2-40B4-BE49-F238E27FC236}">
                <a16:creationId xmlns:a16="http://schemas.microsoft.com/office/drawing/2014/main" id="{2C5BC223-8B87-4685-A901-71B07847E41C}"/>
              </a:ext>
            </a:extLst>
          </p:cNvPr>
          <p:cNvSpPr>
            <a:spLocks noGrp="1"/>
          </p:cNvSpPr>
          <p:nvPr>
            <p:ph type="body" sz="quarter" idx="14" hasCustomPrompt="1"/>
          </p:nvPr>
        </p:nvSpPr>
        <p:spPr>
          <a:xfrm>
            <a:off x="6792913" y="2561156"/>
            <a:ext cx="3852000" cy="720000"/>
          </a:xfrm>
          <a:prstGeom prst="roundRect">
            <a:avLst/>
          </a:prstGeom>
          <a:solidFill>
            <a:schemeClr val="bg1">
              <a:lumMod val="95000"/>
            </a:schemeClr>
          </a:solidFill>
          <a:ln w="31750">
            <a:solidFill>
              <a:schemeClr val="accent2"/>
            </a:solidFill>
          </a:ln>
        </p:spPr>
        <p:txBody>
          <a:bodyPr anchor="ctr">
            <a:normAutofit/>
          </a:bodyPr>
          <a:lstStyle>
            <a:lvl1pPr marL="0" indent="0">
              <a:buNone/>
              <a:defRPr sz="2100">
                <a:solidFill>
                  <a:schemeClr val="tx1"/>
                </a:solidFill>
              </a:defRPr>
            </a:lvl1pPr>
          </a:lstStyle>
          <a:p>
            <a:pPr lvl="0"/>
            <a:r>
              <a:rPr lang="en-US" dirty="0"/>
              <a:t>Text Item</a:t>
            </a:r>
            <a:endParaRPr lang="en-ZA" dirty="0"/>
          </a:p>
        </p:txBody>
      </p:sp>
      <p:sp>
        <p:nvSpPr>
          <p:cNvPr id="17" name="Text Placeholder 9">
            <a:extLst>
              <a:ext uri="{FF2B5EF4-FFF2-40B4-BE49-F238E27FC236}">
                <a16:creationId xmlns:a16="http://schemas.microsoft.com/office/drawing/2014/main" id="{1AE3DDF2-FC22-4381-9763-408FEF9648BD}"/>
              </a:ext>
            </a:extLst>
          </p:cNvPr>
          <p:cNvSpPr>
            <a:spLocks noGrp="1"/>
          </p:cNvSpPr>
          <p:nvPr>
            <p:ph type="body" sz="quarter" idx="15" hasCustomPrompt="1"/>
          </p:nvPr>
        </p:nvSpPr>
        <p:spPr>
          <a:xfrm>
            <a:off x="6792913" y="3373501"/>
            <a:ext cx="3852000" cy="720000"/>
          </a:xfrm>
          <a:prstGeom prst="roundRect">
            <a:avLst/>
          </a:prstGeom>
          <a:solidFill>
            <a:schemeClr val="bg1">
              <a:lumMod val="95000"/>
            </a:schemeClr>
          </a:solidFill>
          <a:ln w="31750">
            <a:solidFill>
              <a:schemeClr val="accent3"/>
            </a:solidFill>
          </a:ln>
        </p:spPr>
        <p:txBody>
          <a:bodyPr anchor="ctr">
            <a:normAutofit/>
          </a:bodyPr>
          <a:lstStyle>
            <a:lvl1pPr marL="0" indent="0">
              <a:buNone/>
              <a:defRPr sz="2100">
                <a:solidFill>
                  <a:schemeClr val="tx1"/>
                </a:solidFill>
              </a:defRPr>
            </a:lvl1pPr>
          </a:lstStyle>
          <a:p>
            <a:pPr lvl="0"/>
            <a:r>
              <a:rPr lang="en-US" dirty="0"/>
              <a:t>Text Item</a:t>
            </a:r>
            <a:endParaRPr lang="en-ZA" dirty="0"/>
          </a:p>
        </p:txBody>
      </p:sp>
      <p:sp>
        <p:nvSpPr>
          <p:cNvPr id="18" name="Text Placeholder 9">
            <a:extLst>
              <a:ext uri="{FF2B5EF4-FFF2-40B4-BE49-F238E27FC236}">
                <a16:creationId xmlns:a16="http://schemas.microsoft.com/office/drawing/2014/main" id="{6170A2BF-28BF-4B27-B92D-B1423601B767}"/>
              </a:ext>
            </a:extLst>
          </p:cNvPr>
          <p:cNvSpPr>
            <a:spLocks noGrp="1"/>
          </p:cNvSpPr>
          <p:nvPr>
            <p:ph type="body" sz="quarter" idx="16" hasCustomPrompt="1"/>
          </p:nvPr>
        </p:nvSpPr>
        <p:spPr>
          <a:xfrm>
            <a:off x="6792913" y="4185846"/>
            <a:ext cx="3852000" cy="720000"/>
          </a:xfrm>
          <a:prstGeom prst="roundRect">
            <a:avLst/>
          </a:prstGeom>
          <a:solidFill>
            <a:schemeClr val="bg1">
              <a:lumMod val="95000"/>
            </a:schemeClr>
          </a:solidFill>
          <a:ln w="31750">
            <a:solidFill>
              <a:schemeClr val="accent4"/>
            </a:solidFill>
          </a:ln>
        </p:spPr>
        <p:txBody>
          <a:bodyPr anchor="ctr">
            <a:normAutofit/>
          </a:bodyPr>
          <a:lstStyle>
            <a:lvl1pPr marL="0" indent="0">
              <a:buNone/>
              <a:defRPr sz="2100">
                <a:solidFill>
                  <a:schemeClr val="tx1"/>
                </a:solidFill>
              </a:defRPr>
            </a:lvl1pPr>
          </a:lstStyle>
          <a:p>
            <a:pPr lvl="0"/>
            <a:r>
              <a:rPr lang="en-US" dirty="0"/>
              <a:t>Text Item</a:t>
            </a:r>
            <a:endParaRPr lang="en-ZA" dirty="0"/>
          </a:p>
        </p:txBody>
      </p:sp>
      <p:sp>
        <p:nvSpPr>
          <p:cNvPr id="19" name="Text Placeholder 9">
            <a:extLst>
              <a:ext uri="{FF2B5EF4-FFF2-40B4-BE49-F238E27FC236}">
                <a16:creationId xmlns:a16="http://schemas.microsoft.com/office/drawing/2014/main" id="{2DB1D08C-9D26-4EC5-B935-D6A265A2A672}"/>
              </a:ext>
            </a:extLst>
          </p:cNvPr>
          <p:cNvSpPr>
            <a:spLocks noGrp="1"/>
          </p:cNvSpPr>
          <p:nvPr>
            <p:ph type="body" sz="quarter" idx="17" hasCustomPrompt="1"/>
          </p:nvPr>
        </p:nvSpPr>
        <p:spPr>
          <a:xfrm>
            <a:off x="6792913" y="4998190"/>
            <a:ext cx="3852000" cy="720000"/>
          </a:xfrm>
          <a:prstGeom prst="roundRect">
            <a:avLst/>
          </a:prstGeom>
          <a:solidFill>
            <a:schemeClr val="bg1">
              <a:lumMod val="95000"/>
            </a:schemeClr>
          </a:solidFill>
          <a:ln w="31750">
            <a:solidFill>
              <a:schemeClr val="accent6"/>
            </a:solidFill>
          </a:ln>
        </p:spPr>
        <p:txBody>
          <a:bodyPr anchor="ctr">
            <a:normAutofit/>
          </a:bodyPr>
          <a:lstStyle>
            <a:lvl1pPr marL="0" indent="0">
              <a:buNone/>
              <a:defRPr sz="2100">
                <a:solidFill>
                  <a:schemeClr val="tx1"/>
                </a:solidFill>
              </a:defRPr>
            </a:lvl1pPr>
          </a:lstStyle>
          <a:p>
            <a:pPr lvl="0"/>
            <a:r>
              <a:rPr lang="en-US" dirty="0"/>
              <a:t>Text Item</a:t>
            </a:r>
            <a:endParaRPr lang="en-ZA" dirty="0"/>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972A90DB-50A3-4690-9DA5-6AF33ABC70B9}"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
        <p:nvSpPr>
          <p:cNvPr id="14" name="Picture Placeholder 13">
            <a:extLst>
              <a:ext uri="{FF2B5EF4-FFF2-40B4-BE49-F238E27FC236}">
                <a16:creationId xmlns:a16="http://schemas.microsoft.com/office/drawing/2014/main" id="{9DDAF6ED-5E16-4D29-98B7-FB80DB3AAFEC}"/>
              </a:ext>
            </a:extLst>
          </p:cNvPr>
          <p:cNvSpPr>
            <a:spLocks noGrp="1"/>
          </p:cNvSpPr>
          <p:nvPr>
            <p:ph type="pic" sz="quarter" idx="18" hasCustomPrompt="1"/>
          </p:nvPr>
        </p:nvSpPr>
        <p:spPr>
          <a:xfrm>
            <a:off x="5870575" y="1840504"/>
            <a:ext cx="536616" cy="536616"/>
          </a:xfrm>
        </p:spPr>
        <p:txBody>
          <a:bodyPr lIns="0" tIns="0" rIns="0" bIns="0" anchor="ctr">
            <a:normAutofit/>
          </a:bodyPr>
          <a:lstStyle>
            <a:lvl1pPr marL="0" indent="0" algn="ctr">
              <a:buNone/>
              <a:defRPr sz="1100" i="1"/>
            </a:lvl1pPr>
          </a:lstStyle>
          <a:p>
            <a:r>
              <a:rPr lang="en-ZA" dirty="0"/>
              <a:t>Icon</a:t>
            </a:r>
          </a:p>
        </p:txBody>
      </p:sp>
      <p:sp>
        <p:nvSpPr>
          <p:cNvPr id="21" name="Picture Placeholder 13">
            <a:extLst>
              <a:ext uri="{FF2B5EF4-FFF2-40B4-BE49-F238E27FC236}">
                <a16:creationId xmlns:a16="http://schemas.microsoft.com/office/drawing/2014/main" id="{8C305CB7-F303-430E-951A-7FC6F97062AA}"/>
              </a:ext>
            </a:extLst>
          </p:cNvPr>
          <p:cNvSpPr>
            <a:spLocks noGrp="1"/>
          </p:cNvSpPr>
          <p:nvPr>
            <p:ph type="pic" sz="quarter" idx="19" hasCustomPrompt="1"/>
          </p:nvPr>
        </p:nvSpPr>
        <p:spPr>
          <a:xfrm>
            <a:off x="5870575" y="2652849"/>
            <a:ext cx="536616" cy="536616"/>
          </a:xfrm>
        </p:spPr>
        <p:txBody>
          <a:bodyPr lIns="0" tIns="0" rIns="0" bIns="0" anchor="ctr">
            <a:normAutofit/>
          </a:bodyPr>
          <a:lstStyle>
            <a:lvl1pPr marL="0" indent="0" algn="ctr">
              <a:buNone/>
              <a:defRPr sz="1100" i="1"/>
            </a:lvl1pPr>
          </a:lstStyle>
          <a:p>
            <a:r>
              <a:rPr lang="en-ZA" dirty="0"/>
              <a:t>Icon</a:t>
            </a:r>
          </a:p>
        </p:txBody>
      </p:sp>
      <p:sp>
        <p:nvSpPr>
          <p:cNvPr id="22" name="Picture Placeholder 13">
            <a:extLst>
              <a:ext uri="{FF2B5EF4-FFF2-40B4-BE49-F238E27FC236}">
                <a16:creationId xmlns:a16="http://schemas.microsoft.com/office/drawing/2014/main" id="{84D427E5-ED69-4A46-A9B7-F4DC4466F320}"/>
              </a:ext>
            </a:extLst>
          </p:cNvPr>
          <p:cNvSpPr>
            <a:spLocks noGrp="1"/>
          </p:cNvSpPr>
          <p:nvPr>
            <p:ph type="pic" sz="quarter" idx="20" hasCustomPrompt="1"/>
          </p:nvPr>
        </p:nvSpPr>
        <p:spPr>
          <a:xfrm>
            <a:off x="5870575" y="3465194"/>
            <a:ext cx="536616" cy="536616"/>
          </a:xfrm>
        </p:spPr>
        <p:txBody>
          <a:bodyPr lIns="0" tIns="0" rIns="0" bIns="0" anchor="ctr">
            <a:normAutofit/>
          </a:bodyPr>
          <a:lstStyle>
            <a:lvl1pPr marL="0" indent="0" algn="ctr">
              <a:buNone/>
              <a:defRPr sz="1100" i="1"/>
            </a:lvl1pPr>
          </a:lstStyle>
          <a:p>
            <a:r>
              <a:rPr lang="en-ZA" dirty="0"/>
              <a:t>Icon</a:t>
            </a:r>
          </a:p>
        </p:txBody>
      </p:sp>
      <p:sp>
        <p:nvSpPr>
          <p:cNvPr id="24" name="Picture Placeholder 13">
            <a:extLst>
              <a:ext uri="{FF2B5EF4-FFF2-40B4-BE49-F238E27FC236}">
                <a16:creationId xmlns:a16="http://schemas.microsoft.com/office/drawing/2014/main" id="{3DDA902F-61D6-4F1C-86C6-D1F5584AE8B3}"/>
              </a:ext>
            </a:extLst>
          </p:cNvPr>
          <p:cNvSpPr>
            <a:spLocks noGrp="1"/>
          </p:cNvSpPr>
          <p:nvPr>
            <p:ph type="pic" sz="quarter" idx="21" hasCustomPrompt="1"/>
          </p:nvPr>
        </p:nvSpPr>
        <p:spPr>
          <a:xfrm>
            <a:off x="5870575" y="4277539"/>
            <a:ext cx="536616" cy="536616"/>
          </a:xfrm>
        </p:spPr>
        <p:txBody>
          <a:bodyPr lIns="0" tIns="0" rIns="0" bIns="0" anchor="ctr">
            <a:normAutofit/>
          </a:bodyPr>
          <a:lstStyle>
            <a:lvl1pPr marL="0" indent="0" algn="ctr">
              <a:buNone/>
              <a:defRPr sz="1100" i="1"/>
            </a:lvl1pPr>
          </a:lstStyle>
          <a:p>
            <a:r>
              <a:rPr lang="en-ZA" dirty="0"/>
              <a:t>Icon</a:t>
            </a:r>
          </a:p>
        </p:txBody>
      </p:sp>
      <p:sp>
        <p:nvSpPr>
          <p:cNvPr id="26" name="Picture Placeholder 13">
            <a:extLst>
              <a:ext uri="{FF2B5EF4-FFF2-40B4-BE49-F238E27FC236}">
                <a16:creationId xmlns:a16="http://schemas.microsoft.com/office/drawing/2014/main" id="{D8B6871A-9C69-4437-A5AD-A0400BAF2C6D}"/>
              </a:ext>
            </a:extLst>
          </p:cNvPr>
          <p:cNvSpPr>
            <a:spLocks noGrp="1"/>
          </p:cNvSpPr>
          <p:nvPr>
            <p:ph type="pic" sz="quarter" idx="23" hasCustomPrompt="1"/>
          </p:nvPr>
        </p:nvSpPr>
        <p:spPr>
          <a:xfrm>
            <a:off x="5870575" y="5089882"/>
            <a:ext cx="536616" cy="536616"/>
          </a:xfrm>
        </p:spPr>
        <p:txBody>
          <a:bodyPr lIns="0" tIns="0" rIns="0" bIns="0" anchor="ctr">
            <a:normAutofit/>
          </a:bodyPr>
          <a:lstStyle>
            <a:lvl1pPr marL="0" indent="0" algn="ctr">
              <a:buNone/>
              <a:defRPr sz="1100" i="1"/>
            </a:lvl1pPr>
          </a:lstStyle>
          <a:p>
            <a:r>
              <a:rPr lang="en-ZA" dirty="0"/>
              <a:t>Icon</a:t>
            </a:r>
          </a:p>
        </p:txBody>
      </p:sp>
    </p:spTree>
    <p:extLst>
      <p:ext uri="{BB962C8B-B14F-4D97-AF65-F5344CB8AC3E}">
        <p14:creationId xmlns:p14="http://schemas.microsoft.com/office/powerpoint/2010/main" val="329625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Light">
    <p:spTree>
      <p:nvGrpSpPr>
        <p:cNvPr id="1" name=""/>
        <p:cNvGrpSpPr/>
        <p:nvPr/>
      </p:nvGrpSpPr>
      <p:grpSpPr>
        <a:xfrm>
          <a:off x="0" y="0"/>
          <a:ext cx="0" cy="0"/>
          <a:chOff x="0" y="0"/>
          <a:chExt cx="0" cy="0"/>
        </a:xfrm>
      </p:grpSpPr>
      <p:sp>
        <p:nvSpPr>
          <p:cNvPr id="31" name="Oval 30">
            <a:extLst>
              <a:ext uri="{FF2B5EF4-FFF2-40B4-BE49-F238E27FC236}">
                <a16:creationId xmlns:a16="http://schemas.microsoft.com/office/drawing/2014/main" id="{B8ACAEC3-8D8C-3848-8630-7A0DFF3F6116}"/>
              </a:ext>
            </a:extLst>
          </p:cNvPr>
          <p:cNvSpPr>
            <a:spLocks noChangeAspect="1"/>
          </p:cNvSpPr>
          <p:nvPr userDrawn="1"/>
        </p:nvSpPr>
        <p:spPr>
          <a:xfrm>
            <a:off x="8699143" y="3702940"/>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Picture Placeholder 9">
            <a:extLst>
              <a:ext uri="{FF2B5EF4-FFF2-40B4-BE49-F238E27FC236}">
                <a16:creationId xmlns:a16="http://schemas.microsoft.com/office/drawing/2014/main" id="{CC12BEA0-F502-0646-A370-7ECF194608D0}"/>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29" name="Oval 28">
            <a:extLst>
              <a:ext uri="{FF2B5EF4-FFF2-40B4-BE49-F238E27FC236}">
                <a16:creationId xmlns:a16="http://schemas.microsoft.com/office/drawing/2014/main" id="{D58C6160-632A-B540-A7E5-81F40CEC1FE7}"/>
              </a:ext>
            </a:extLst>
          </p:cNvPr>
          <p:cNvSpPr>
            <a:spLocks noChangeAspect="1"/>
          </p:cNvSpPr>
          <p:nvPr userDrawn="1"/>
        </p:nvSpPr>
        <p:spPr>
          <a:xfrm>
            <a:off x="6287247" y="370677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Picture Placeholder 9">
            <a:extLst>
              <a:ext uri="{FF2B5EF4-FFF2-40B4-BE49-F238E27FC236}">
                <a16:creationId xmlns:a16="http://schemas.microsoft.com/office/drawing/2014/main" id="{EB2FEBB6-C1E0-0D47-8CCC-05EE2F756590}"/>
              </a:ext>
            </a:extLst>
          </p:cNvPr>
          <p:cNvSpPr>
            <a:spLocks noGrp="1"/>
          </p:cNvSpPr>
          <p:nvPr>
            <p:ph type="pic" sz="quarter" idx="23" hasCustomPrompt="1"/>
          </p:nvPr>
        </p:nvSpPr>
        <p:spPr>
          <a:xfrm>
            <a:off x="6452271" y="3873673"/>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22" name="Oval 21">
            <a:extLst>
              <a:ext uri="{FF2B5EF4-FFF2-40B4-BE49-F238E27FC236}">
                <a16:creationId xmlns:a16="http://schemas.microsoft.com/office/drawing/2014/main" id="{7215E544-9553-AC42-B5C3-F7AE9AD6D815}"/>
              </a:ext>
            </a:extLst>
          </p:cNvPr>
          <p:cNvSpPr>
            <a:spLocks noChangeAspect="1"/>
          </p:cNvSpPr>
          <p:nvPr userDrawn="1"/>
        </p:nvSpPr>
        <p:spPr>
          <a:xfrm>
            <a:off x="8699143"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Oval 2">
            <a:extLst>
              <a:ext uri="{FF2B5EF4-FFF2-40B4-BE49-F238E27FC236}">
                <a16:creationId xmlns:a16="http://schemas.microsoft.com/office/drawing/2014/main" id="{F76E934A-C634-DF4D-992A-6E01917693AD}"/>
              </a:ext>
            </a:extLst>
          </p:cNvPr>
          <p:cNvSpPr>
            <a:spLocks noChangeAspect="1"/>
          </p:cNvSpPr>
          <p:nvPr userDrawn="1"/>
        </p:nvSpPr>
        <p:spPr>
          <a:xfrm>
            <a:off x="6289119"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3AEAEDDA-100D-479A-B5AA-6DA654199FA9}"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dirty="0"/>
              <a:t>Edit bullet description</a:t>
            </a:r>
            <a:endParaRPr lang="en-ZA" dirty="0"/>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dirty="0"/>
              <a:t>Edit bullet description</a:t>
            </a:r>
            <a:endParaRPr lang="en-ZA" dirty="0"/>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dirty="0"/>
              <a:t>Edit bullet description</a:t>
            </a:r>
            <a:endParaRPr lang="en-ZA" dirty="0"/>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dirty="0"/>
              <a:t>Edit bullet description</a:t>
            </a:r>
            <a:endParaRPr lang="en-ZA" dirty="0"/>
          </a:p>
        </p:txBody>
      </p:sp>
      <p:sp>
        <p:nvSpPr>
          <p:cNvPr id="20" name="Picture Placeholder 9">
            <a:extLst>
              <a:ext uri="{FF2B5EF4-FFF2-40B4-BE49-F238E27FC236}">
                <a16:creationId xmlns:a16="http://schemas.microsoft.com/office/drawing/2014/main" id="{8E97E18E-0E31-B542-9578-D6E4DCD84680}"/>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24" name="Picture Placeholder 9">
            <a:extLst>
              <a:ext uri="{FF2B5EF4-FFF2-40B4-BE49-F238E27FC236}">
                <a16:creationId xmlns:a16="http://schemas.microsoft.com/office/drawing/2014/main" id="{7602DDF7-46BD-6045-BDB0-45F47B0B6A9C}"/>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Tree>
    <p:extLst>
      <p:ext uri="{BB962C8B-B14F-4D97-AF65-F5344CB8AC3E}">
        <p14:creationId xmlns:p14="http://schemas.microsoft.com/office/powerpoint/2010/main" val="182046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 Icon Bullets Vertical">
    <p:spTree>
      <p:nvGrpSpPr>
        <p:cNvPr id="1" name=""/>
        <p:cNvGrpSpPr/>
        <p:nvPr/>
      </p:nvGrpSpPr>
      <p:grpSpPr>
        <a:xfrm>
          <a:off x="0" y="0"/>
          <a:ext cx="0" cy="0"/>
          <a:chOff x="0" y="0"/>
          <a:chExt cx="0" cy="0"/>
        </a:xfrm>
      </p:grpSpPr>
      <p:sp>
        <p:nvSpPr>
          <p:cNvPr id="20" name="Oval 19">
            <a:extLst>
              <a:ext uri="{FF2B5EF4-FFF2-40B4-BE49-F238E27FC236}">
                <a16:creationId xmlns:a16="http://schemas.microsoft.com/office/drawing/2014/main" id="{86F73ED6-3B3B-5A45-912C-FCFD7D53593C}"/>
              </a:ext>
            </a:extLst>
          </p:cNvPr>
          <p:cNvSpPr>
            <a:spLocks noChangeAspect="1"/>
          </p:cNvSpPr>
          <p:nvPr userDrawn="1"/>
        </p:nvSpPr>
        <p:spPr>
          <a:xfrm>
            <a:off x="8699143" y="3702940"/>
            <a:ext cx="1261872" cy="12618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icture Placeholder 9">
            <a:extLst>
              <a:ext uri="{FF2B5EF4-FFF2-40B4-BE49-F238E27FC236}">
                <a16:creationId xmlns:a16="http://schemas.microsoft.com/office/drawing/2014/main" id="{B5971407-B12A-EE45-895D-769807DFC767}"/>
              </a:ext>
            </a:extLst>
          </p:cNvPr>
          <p:cNvSpPr>
            <a:spLocks noGrp="1"/>
          </p:cNvSpPr>
          <p:nvPr>
            <p:ph type="pic" sz="quarter" idx="24" hasCustomPrompt="1"/>
          </p:nvPr>
        </p:nvSpPr>
        <p:spPr>
          <a:xfrm>
            <a:off x="8865103" y="3869836"/>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22" name="Oval 21">
            <a:extLst>
              <a:ext uri="{FF2B5EF4-FFF2-40B4-BE49-F238E27FC236}">
                <a16:creationId xmlns:a16="http://schemas.microsoft.com/office/drawing/2014/main" id="{36215321-76D7-AD41-B779-DE347C617DB3}"/>
              </a:ext>
            </a:extLst>
          </p:cNvPr>
          <p:cNvSpPr>
            <a:spLocks noChangeAspect="1"/>
          </p:cNvSpPr>
          <p:nvPr userDrawn="1"/>
        </p:nvSpPr>
        <p:spPr>
          <a:xfrm>
            <a:off x="6288183" y="3706777"/>
            <a:ext cx="1261872" cy="12618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Picture Placeholder 9">
            <a:extLst>
              <a:ext uri="{FF2B5EF4-FFF2-40B4-BE49-F238E27FC236}">
                <a16:creationId xmlns:a16="http://schemas.microsoft.com/office/drawing/2014/main" id="{E61684B2-1403-BD44-80B1-6A5C0D0A3C67}"/>
              </a:ext>
            </a:extLst>
          </p:cNvPr>
          <p:cNvSpPr>
            <a:spLocks noGrp="1"/>
          </p:cNvSpPr>
          <p:nvPr>
            <p:ph type="pic" sz="quarter" idx="23" hasCustomPrompt="1"/>
          </p:nvPr>
        </p:nvSpPr>
        <p:spPr>
          <a:xfrm>
            <a:off x="6454143" y="3873673"/>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799317"/>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799317"/>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966213"/>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965277"/>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80AE46B5-16BF-45C6-9245-4DB2456FC250}"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a:normAutofit/>
          </a:bodyPr>
          <a:lstStyle>
            <a:lvl1pPr marL="0" indent="0" algn="ctr">
              <a:buNone/>
              <a:defRPr sz="1200"/>
            </a:lvl1pPr>
          </a:lstStyle>
          <a:p>
            <a:pPr lvl="0"/>
            <a:r>
              <a:rPr lang="en-US" dirty="0"/>
              <a:t>Edit bullet description</a:t>
            </a:r>
            <a:endParaRPr lang="en-ZA" dirty="0"/>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a:normAutofit/>
          </a:bodyPr>
          <a:lstStyle>
            <a:lvl1pPr marL="0" indent="0" algn="ctr">
              <a:buNone/>
              <a:defRPr sz="1200"/>
            </a:lvl1pPr>
          </a:lstStyle>
          <a:p>
            <a:pPr lvl="0"/>
            <a:r>
              <a:rPr lang="en-US" dirty="0"/>
              <a:t>Edit bullet description</a:t>
            </a:r>
            <a:endParaRPr lang="en-ZA" dirty="0"/>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a:normAutofit/>
          </a:bodyPr>
          <a:lstStyle>
            <a:lvl1pPr marL="0" indent="0" algn="ctr">
              <a:buNone/>
              <a:defRPr sz="1200"/>
            </a:lvl1pPr>
          </a:lstStyle>
          <a:p>
            <a:pPr lvl="0"/>
            <a:r>
              <a:rPr lang="en-US" dirty="0"/>
              <a:t>Edit bullet description</a:t>
            </a:r>
            <a:endParaRPr lang="en-ZA" dirty="0"/>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a:normAutofit/>
          </a:bodyPr>
          <a:lstStyle>
            <a:lvl1pPr marL="0" indent="0" algn="ctr">
              <a:buNone/>
              <a:defRPr sz="1200"/>
            </a:lvl1pPr>
          </a:lstStyle>
          <a:p>
            <a:pPr lvl="0"/>
            <a:r>
              <a:rPr lang="en-US" dirty="0"/>
              <a:t>Edit bullet description</a:t>
            </a:r>
            <a:endParaRPr lang="en-ZA" dirty="0"/>
          </a:p>
        </p:txBody>
      </p:sp>
    </p:spTree>
    <p:extLst>
      <p:ext uri="{BB962C8B-B14F-4D97-AF65-F5344CB8AC3E}">
        <p14:creationId xmlns:p14="http://schemas.microsoft.com/office/powerpoint/2010/main" val="325413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 Icon Bullets Vertical">
    <p:spTree>
      <p:nvGrpSpPr>
        <p:cNvPr id="1" name=""/>
        <p:cNvGrpSpPr/>
        <p:nvPr/>
      </p:nvGrpSpPr>
      <p:grpSpPr>
        <a:xfrm>
          <a:off x="0" y="0"/>
          <a:ext cx="0" cy="0"/>
          <a:chOff x="0" y="0"/>
          <a:chExt cx="0" cy="0"/>
        </a:xfrm>
      </p:grpSpPr>
      <p:sp>
        <p:nvSpPr>
          <p:cNvPr id="29" name="Oval 28">
            <a:extLst>
              <a:ext uri="{FF2B5EF4-FFF2-40B4-BE49-F238E27FC236}">
                <a16:creationId xmlns:a16="http://schemas.microsoft.com/office/drawing/2014/main" id="{3B87B079-A5F0-D34B-90BD-17403B51EF47}"/>
              </a:ext>
            </a:extLst>
          </p:cNvPr>
          <p:cNvSpPr>
            <a:spLocks noChangeAspect="1"/>
          </p:cNvSpPr>
          <p:nvPr userDrawn="1"/>
        </p:nvSpPr>
        <p:spPr>
          <a:xfrm>
            <a:off x="8699143" y="2234226"/>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67169BE7-153A-034D-B3C8-A226C22DE09C}"/>
              </a:ext>
            </a:extLst>
          </p:cNvPr>
          <p:cNvSpPr>
            <a:spLocks noChangeAspect="1"/>
          </p:cNvSpPr>
          <p:nvPr userDrawn="1"/>
        </p:nvSpPr>
        <p:spPr>
          <a:xfrm>
            <a:off x="6288183" y="2234226"/>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Picture Placeholder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2401122"/>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32" name="Picture Placeholder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2400186"/>
            <a:ext cx="929952" cy="929952"/>
          </a:xfrm>
          <a:prstGeom prst="ellipse">
            <a:avLst/>
          </a:prstGeom>
          <a:noFill/>
          <a:effectLst/>
        </p:spPr>
        <p:txBody>
          <a:bodyPr anchor="ctr">
            <a:normAutofit/>
          </a:bodyPr>
          <a:lstStyle>
            <a:lvl1pPr marL="0" indent="0" algn="ctr">
              <a:buNone/>
              <a:defRPr sz="1200" i="1"/>
            </a:lvl1pPr>
          </a:lstStyle>
          <a:p>
            <a:r>
              <a:rPr lang="en-ZA"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7DE85D9C-8303-4DAF-B5D0-799718E30DE1}"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3785996"/>
            <a:ext cx="2325688" cy="1503455"/>
          </a:xfrm>
        </p:spPr>
        <p:txBody>
          <a:bodyPr>
            <a:noAutofit/>
          </a:bodyPr>
          <a:lstStyle>
            <a:lvl1pPr marL="0" indent="0" algn="ctr">
              <a:buNone/>
              <a:defRPr sz="1200"/>
            </a:lvl1pPr>
          </a:lstStyle>
          <a:p>
            <a:pPr lvl="0"/>
            <a:r>
              <a:rPr lang="en-US" dirty="0"/>
              <a:t>Edit bullet description</a:t>
            </a:r>
            <a:endParaRPr lang="en-ZA" dirty="0"/>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3785996"/>
            <a:ext cx="2325688" cy="1503455"/>
          </a:xfrm>
        </p:spPr>
        <p:txBody>
          <a:bodyPr>
            <a:noAutofit/>
          </a:bodyPr>
          <a:lstStyle>
            <a:lvl1pPr marL="0" indent="0" algn="ctr">
              <a:buNone/>
              <a:defRPr sz="1200"/>
            </a:lvl1pPr>
          </a:lstStyle>
          <a:p>
            <a:pPr lvl="0"/>
            <a:r>
              <a:rPr lang="en-US" dirty="0"/>
              <a:t>Edit bullet description</a:t>
            </a:r>
            <a:endParaRPr lang="en-ZA" dirty="0"/>
          </a:p>
        </p:txBody>
      </p:sp>
    </p:spTree>
    <p:extLst>
      <p:ext uri="{BB962C8B-B14F-4D97-AF65-F5344CB8AC3E}">
        <p14:creationId xmlns:p14="http://schemas.microsoft.com/office/powerpoint/2010/main" val="24650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 Icon Bullets Horizontal">
    <p:spTree>
      <p:nvGrpSpPr>
        <p:cNvPr id="1" name=""/>
        <p:cNvGrpSpPr/>
        <p:nvPr/>
      </p:nvGrpSpPr>
      <p:grpSpPr>
        <a:xfrm>
          <a:off x="0" y="0"/>
          <a:ext cx="0" cy="0"/>
          <a:chOff x="0" y="0"/>
          <a:chExt cx="0" cy="0"/>
        </a:xfrm>
      </p:grpSpPr>
      <p:sp>
        <p:nvSpPr>
          <p:cNvPr id="32" name="Oval 31">
            <a:extLst>
              <a:ext uri="{FF2B5EF4-FFF2-40B4-BE49-F238E27FC236}">
                <a16:creationId xmlns:a16="http://schemas.microsoft.com/office/drawing/2014/main" id="{F625DE42-6A2A-D745-B1F8-2AF2793533BE}"/>
              </a:ext>
            </a:extLst>
          </p:cNvPr>
          <p:cNvSpPr>
            <a:spLocks noChangeAspect="1"/>
          </p:cNvSpPr>
          <p:nvPr userDrawn="1"/>
        </p:nvSpPr>
        <p:spPr>
          <a:xfrm>
            <a:off x="8404601" y="3981394"/>
            <a:ext cx="1042415" cy="104241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Picture Placeholder 9">
            <a:extLst>
              <a:ext uri="{FF2B5EF4-FFF2-40B4-BE49-F238E27FC236}">
                <a16:creationId xmlns:a16="http://schemas.microsoft.com/office/drawing/2014/main" id="{A87D37E3-62A9-1F44-8520-EBED16BF1C0F}"/>
              </a:ext>
            </a:extLst>
          </p:cNvPr>
          <p:cNvSpPr>
            <a:spLocks noGrp="1"/>
          </p:cNvSpPr>
          <p:nvPr>
            <p:ph type="pic" sz="quarter" idx="24" hasCustomPrompt="1"/>
          </p:nvPr>
        </p:nvSpPr>
        <p:spPr>
          <a:xfrm>
            <a:off x="8535100" y="4123125"/>
            <a:ext cx="781417" cy="758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29" name="Oval 28">
            <a:extLst>
              <a:ext uri="{FF2B5EF4-FFF2-40B4-BE49-F238E27FC236}">
                <a16:creationId xmlns:a16="http://schemas.microsoft.com/office/drawing/2014/main" id="{75F8797D-AFBD-534A-AC82-DE2B7BAECE83}"/>
              </a:ext>
            </a:extLst>
          </p:cNvPr>
          <p:cNvSpPr>
            <a:spLocks noChangeAspect="1"/>
          </p:cNvSpPr>
          <p:nvPr userDrawn="1"/>
        </p:nvSpPr>
        <p:spPr>
          <a:xfrm>
            <a:off x="8404601" y="1932281"/>
            <a:ext cx="1042415" cy="10424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Picture Placeholder 9">
            <a:extLst>
              <a:ext uri="{FF2B5EF4-FFF2-40B4-BE49-F238E27FC236}">
                <a16:creationId xmlns:a16="http://schemas.microsoft.com/office/drawing/2014/main" id="{EFE809D2-16A3-B143-BC10-FEC397E62C62}"/>
              </a:ext>
            </a:extLst>
          </p:cNvPr>
          <p:cNvSpPr>
            <a:spLocks noGrp="1"/>
          </p:cNvSpPr>
          <p:nvPr>
            <p:ph type="pic" sz="quarter" idx="23" hasCustomPrompt="1"/>
          </p:nvPr>
        </p:nvSpPr>
        <p:spPr>
          <a:xfrm>
            <a:off x="8535100" y="2074012"/>
            <a:ext cx="781417" cy="758952"/>
          </a:xfrm>
          <a:prstGeom prst="ellipse">
            <a:avLst/>
          </a:prstGeom>
          <a:noFill/>
          <a:effectLst/>
        </p:spPr>
        <p:txBody>
          <a:bodyPr anchor="ctr">
            <a:normAutofit/>
          </a:bodyPr>
          <a:lstStyle>
            <a:lvl1pPr marL="0" indent="0" algn="ctr">
              <a:buNone/>
              <a:defRPr sz="1200" i="1"/>
            </a:lvl1pPr>
          </a:lstStyle>
          <a:p>
            <a:r>
              <a:rPr lang="en-ZA" dirty="0"/>
              <a:t>Select Icon</a:t>
            </a:r>
          </a:p>
        </p:txBody>
      </p:sp>
      <p:grpSp>
        <p:nvGrpSpPr>
          <p:cNvPr id="23" name="Group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angle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reeform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287088"/>
            <a:ext cx="3438881" cy="2283824"/>
          </a:xfrm>
        </p:spPr>
        <p:txBody>
          <a:bodyPr anchor="ctr"/>
          <a:lstStyle>
            <a:lvl1pPr algn="l">
              <a:defRPr sz="2300" b="0" cap="none"/>
            </a:lvl1p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45F96F97-C6C3-45F6-8A22-26424F5E5209}" type="datetime1">
              <a:rPr lang="en-US" smtClean="0"/>
              <a:t>3/6/2019</a:t>
            </a:fld>
            <a:endParaRPr lang="en-ZA" dirty="0"/>
          </a:p>
        </p:txBody>
      </p:sp>
      <p:sp>
        <p:nvSpPr>
          <p:cNvPr id="5" name="Footer Placeholder 4"/>
          <p:cNvSpPr>
            <a:spLocks noGrp="1"/>
          </p:cNvSpPr>
          <p:nvPr>
            <p:ph type="ftr" sz="quarter" idx="11"/>
          </p:nvPr>
        </p:nvSpPr>
        <p:spPr/>
        <p:txBody>
          <a:bodyPr/>
          <a:lstStyle/>
          <a:p>
            <a:r>
              <a:rPr lang="en-US" dirty="0"/>
              <a:t>Weber County Supervisor Training 3/7/2019</a:t>
            </a:r>
            <a:endParaRPr lang="en-ZA"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FF96B15-8338-45D5-A943-561235072D66}" type="slidenum">
              <a:rPr lang="en-ZA" smtClean="0"/>
              <a:t>‹#›</a:t>
            </a:fld>
            <a:endParaRPr lang="en-ZA" dirty="0"/>
          </a:p>
        </p:txBody>
      </p:sp>
      <p:sp>
        <p:nvSpPr>
          <p:cNvPr id="14" name="Text Placeholder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6189670" y="1840992"/>
            <a:ext cx="2095046" cy="1225056"/>
          </a:xfrm>
        </p:spPr>
        <p:txBody>
          <a:bodyPr anchor="ctr">
            <a:noAutofit/>
          </a:bodyPr>
          <a:lstStyle>
            <a:lvl1pPr marL="0" indent="0" algn="l">
              <a:buNone/>
              <a:defRPr sz="1200"/>
            </a:lvl1pPr>
          </a:lstStyle>
          <a:p>
            <a:pPr lvl="0"/>
            <a:r>
              <a:rPr lang="en-US" dirty="0"/>
              <a:t>Edit bullet description</a:t>
            </a:r>
            <a:endParaRPr lang="en-ZA" dirty="0"/>
          </a:p>
        </p:txBody>
      </p:sp>
      <p:sp>
        <p:nvSpPr>
          <p:cNvPr id="18" name="Text Placeholder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9519533" y="1840992"/>
            <a:ext cx="2095046" cy="1225056"/>
          </a:xfrm>
        </p:spPr>
        <p:txBody>
          <a:bodyPr anchor="ctr">
            <a:noAutofit/>
          </a:bodyPr>
          <a:lstStyle>
            <a:lvl1pPr marL="0" indent="0" algn="l">
              <a:buNone/>
              <a:defRPr sz="1200"/>
            </a:lvl1pPr>
          </a:lstStyle>
          <a:p>
            <a:pPr lvl="0"/>
            <a:r>
              <a:rPr lang="en-US" dirty="0"/>
              <a:t>Edit bullet description</a:t>
            </a:r>
            <a:endParaRPr lang="en-ZA" dirty="0"/>
          </a:p>
        </p:txBody>
      </p:sp>
      <p:sp>
        <p:nvSpPr>
          <p:cNvPr id="26" name="Text Placeholder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6189670" y="3891529"/>
            <a:ext cx="2095046" cy="1222144"/>
          </a:xfrm>
        </p:spPr>
        <p:txBody>
          <a:bodyPr anchor="ctr">
            <a:noAutofit/>
          </a:bodyPr>
          <a:lstStyle>
            <a:lvl1pPr marL="0" indent="0" algn="l">
              <a:buNone/>
              <a:defRPr sz="1200"/>
            </a:lvl1pPr>
          </a:lstStyle>
          <a:p>
            <a:pPr lvl="0"/>
            <a:r>
              <a:rPr lang="en-US" dirty="0"/>
              <a:t>Edit bullet description</a:t>
            </a:r>
            <a:endParaRPr lang="en-ZA" dirty="0"/>
          </a:p>
        </p:txBody>
      </p:sp>
      <p:sp>
        <p:nvSpPr>
          <p:cNvPr id="28" name="Text Placeholder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9519533" y="3891529"/>
            <a:ext cx="2095046" cy="1222144"/>
          </a:xfrm>
        </p:spPr>
        <p:txBody>
          <a:bodyPr anchor="ctr">
            <a:noAutofit/>
          </a:bodyPr>
          <a:lstStyle>
            <a:lvl1pPr marL="0" indent="0" algn="l">
              <a:buNone/>
              <a:defRPr sz="1200"/>
            </a:lvl1pPr>
          </a:lstStyle>
          <a:p>
            <a:pPr lvl="0"/>
            <a:r>
              <a:rPr lang="en-US" dirty="0"/>
              <a:t>Edit bullet description</a:t>
            </a:r>
            <a:endParaRPr lang="en-ZA" dirty="0"/>
          </a:p>
        </p:txBody>
      </p:sp>
      <p:sp>
        <p:nvSpPr>
          <p:cNvPr id="20" name="Oval 19">
            <a:extLst>
              <a:ext uri="{FF2B5EF4-FFF2-40B4-BE49-F238E27FC236}">
                <a16:creationId xmlns:a16="http://schemas.microsoft.com/office/drawing/2014/main" id="{73963115-25B3-494B-9A13-AC92EFE94C09}"/>
              </a:ext>
            </a:extLst>
          </p:cNvPr>
          <p:cNvSpPr>
            <a:spLocks noChangeAspect="1"/>
          </p:cNvSpPr>
          <p:nvPr userDrawn="1"/>
        </p:nvSpPr>
        <p:spPr>
          <a:xfrm>
            <a:off x="5070995" y="1932281"/>
            <a:ext cx="1042415" cy="10424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icture Placeholder 9">
            <a:extLst>
              <a:ext uri="{FF2B5EF4-FFF2-40B4-BE49-F238E27FC236}">
                <a16:creationId xmlns:a16="http://schemas.microsoft.com/office/drawing/2014/main" id="{3C759269-D6E6-2B41-8BEE-8B5AFB809B6A}"/>
              </a:ext>
            </a:extLst>
          </p:cNvPr>
          <p:cNvSpPr>
            <a:spLocks noGrp="1"/>
          </p:cNvSpPr>
          <p:nvPr>
            <p:ph type="pic" sz="quarter" idx="21" hasCustomPrompt="1"/>
          </p:nvPr>
        </p:nvSpPr>
        <p:spPr>
          <a:xfrm>
            <a:off x="5201494" y="2074012"/>
            <a:ext cx="781417" cy="758952"/>
          </a:xfrm>
          <a:prstGeom prst="ellipse">
            <a:avLst/>
          </a:prstGeom>
          <a:noFill/>
          <a:effectLst/>
        </p:spPr>
        <p:txBody>
          <a:bodyPr anchor="ctr">
            <a:normAutofit/>
          </a:bodyPr>
          <a:lstStyle>
            <a:lvl1pPr marL="0" indent="0" algn="ctr">
              <a:buNone/>
              <a:defRPr sz="1200" i="1"/>
            </a:lvl1pPr>
          </a:lstStyle>
          <a:p>
            <a:r>
              <a:rPr lang="en-ZA" dirty="0"/>
              <a:t>Select Icon</a:t>
            </a:r>
          </a:p>
        </p:txBody>
      </p:sp>
      <p:sp>
        <p:nvSpPr>
          <p:cNvPr id="22" name="Oval 21">
            <a:extLst>
              <a:ext uri="{FF2B5EF4-FFF2-40B4-BE49-F238E27FC236}">
                <a16:creationId xmlns:a16="http://schemas.microsoft.com/office/drawing/2014/main" id="{43E569D5-DC38-7C46-95CD-ACFBFBF591A2}"/>
              </a:ext>
            </a:extLst>
          </p:cNvPr>
          <p:cNvSpPr>
            <a:spLocks noChangeAspect="1"/>
          </p:cNvSpPr>
          <p:nvPr userDrawn="1"/>
        </p:nvSpPr>
        <p:spPr>
          <a:xfrm>
            <a:off x="5070995" y="3981394"/>
            <a:ext cx="1042415" cy="104241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Picture Placeholder 9">
            <a:extLst>
              <a:ext uri="{FF2B5EF4-FFF2-40B4-BE49-F238E27FC236}">
                <a16:creationId xmlns:a16="http://schemas.microsoft.com/office/drawing/2014/main" id="{E8396DFD-D667-2648-9BE4-6237690F7999}"/>
              </a:ext>
            </a:extLst>
          </p:cNvPr>
          <p:cNvSpPr>
            <a:spLocks noGrp="1"/>
          </p:cNvSpPr>
          <p:nvPr>
            <p:ph type="pic" sz="quarter" idx="22" hasCustomPrompt="1"/>
          </p:nvPr>
        </p:nvSpPr>
        <p:spPr>
          <a:xfrm>
            <a:off x="5201494" y="4123125"/>
            <a:ext cx="781417" cy="758952"/>
          </a:xfrm>
          <a:prstGeom prst="ellipse">
            <a:avLst/>
          </a:prstGeom>
          <a:noFill/>
          <a:effectLst/>
        </p:spPr>
        <p:txBody>
          <a:bodyPr anchor="ctr">
            <a:normAutofit/>
          </a:bodyPr>
          <a:lstStyle>
            <a:lvl1pPr marL="0" indent="0" algn="ctr">
              <a:buNone/>
              <a:defRPr sz="1200" i="1"/>
            </a:lvl1pPr>
          </a:lstStyle>
          <a:p>
            <a:r>
              <a:rPr lang="en-ZA" dirty="0"/>
              <a:t>Select Icon</a:t>
            </a:r>
          </a:p>
        </p:txBody>
      </p:sp>
    </p:spTree>
    <p:extLst>
      <p:ext uri="{BB962C8B-B14F-4D97-AF65-F5344CB8AC3E}">
        <p14:creationId xmlns:p14="http://schemas.microsoft.com/office/powerpoint/2010/main" val="292990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7">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tx1">
                    <a:lumMod val="75000"/>
                    <a:lumOff val="25000"/>
                  </a:schemeClr>
                </a:solidFill>
              </a:defRPr>
            </a:lvl1pPr>
          </a:lstStyle>
          <a:p>
            <a:fld id="{F70B12B1-671B-4EC9-B8AB-AF28EFFCB69D}" type="datetime1">
              <a:rPr lang="en-US" smtClean="0"/>
              <a:t>3/6/2019</a:t>
            </a:fld>
            <a:endParaRPr lang="en-ZA"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tx1">
                    <a:lumMod val="75000"/>
                    <a:lumOff val="25000"/>
                  </a:schemeClr>
                </a:solidFill>
                <a:latin typeface="+mn-lt"/>
              </a:defRPr>
            </a:lvl1pPr>
          </a:lstStyle>
          <a:p>
            <a:r>
              <a:rPr lang="en-US" dirty="0"/>
              <a:t>Weber County Supervisor Training 3/7/2019</a:t>
            </a:r>
            <a:endParaRPr lang="en-ZA"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9FF96B15-8338-45D5-A943-561235072D66}" type="slidenum">
              <a:rPr lang="en-ZA" smtClean="0"/>
              <a:t>‹#›</a:t>
            </a:fld>
            <a:endParaRPr lang="en-ZA" dirty="0"/>
          </a:p>
        </p:txBody>
      </p:sp>
    </p:spTree>
    <p:extLst>
      <p:ext uri="{BB962C8B-B14F-4D97-AF65-F5344CB8AC3E}">
        <p14:creationId xmlns:p14="http://schemas.microsoft.com/office/powerpoint/2010/main" val="2063915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59" r:id="rId4"/>
    <p:sldLayoutId id="2147483860" r:id="rId5"/>
    <p:sldLayoutId id="2147483861" r:id="rId6"/>
    <p:sldLayoutId id="2147483862" r:id="rId7"/>
    <p:sldLayoutId id="2147483864" r:id="rId8"/>
    <p:sldLayoutId id="2147483863" r:id="rId9"/>
    <p:sldLayoutId id="2147483858" r:id="rId10"/>
    <p:sldLayoutId id="2147483865" r:id="rId11"/>
    <p:sldLayoutId id="2147483844" r:id="rId12"/>
    <p:sldLayoutId id="2147483845" r:id="rId13"/>
    <p:sldLayoutId id="2147483846" r:id="rId14"/>
    <p:sldLayoutId id="2147483847" r:id="rId15"/>
  </p:sldLayoutIdLst>
  <p:hf sldNum="0"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9B41E-FC51-4047-9C2D-7FA6782DAFEB}"/>
              </a:ext>
            </a:extLst>
          </p:cNvPr>
          <p:cNvSpPr>
            <a:spLocks noGrp="1"/>
          </p:cNvSpPr>
          <p:nvPr>
            <p:ph type="ctrTitle"/>
          </p:nvPr>
        </p:nvSpPr>
        <p:spPr>
          <a:xfrm>
            <a:off x="1154955" y="2099733"/>
            <a:ext cx="10181100" cy="1858492"/>
          </a:xfrm>
        </p:spPr>
        <p:txBody>
          <a:bodyPr/>
          <a:lstStyle/>
          <a:p>
            <a:r>
              <a:rPr lang="en-ZA" dirty="0">
                <a:solidFill>
                  <a:schemeClr val="bg1"/>
                </a:solidFill>
                <a:latin typeface="Abadi" panose="020B0604020202020204" pitchFamily="34" charset="0"/>
              </a:rPr>
              <a:t>Fair Labor Standards Act: </a:t>
            </a:r>
            <a:r>
              <a:rPr lang="en-ZA" sz="4400" dirty="0">
                <a:solidFill>
                  <a:schemeClr val="bg1"/>
                </a:solidFill>
                <a:latin typeface="Abadi" panose="020B0604020202020204" pitchFamily="34" charset="0"/>
              </a:rPr>
              <a:t>Practical Procedures and Potential Pitfalls</a:t>
            </a:r>
          </a:p>
        </p:txBody>
      </p:sp>
      <p:sp>
        <p:nvSpPr>
          <p:cNvPr id="3" name="Subtitle 2">
            <a:extLst>
              <a:ext uri="{FF2B5EF4-FFF2-40B4-BE49-F238E27FC236}">
                <a16:creationId xmlns:a16="http://schemas.microsoft.com/office/drawing/2014/main" id="{252E989F-747B-4007-9C7A-A35E8B662A7B}"/>
              </a:ext>
            </a:extLst>
          </p:cNvPr>
          <p:cNvSpPr>
            <a:spLocks noGrp="1"/>
          </p:cNvSpPr>
          <p:nvPr>
            <p:ph type="subTitle" idx="1"/>
          </p:nvPr>
        </p:nvSpPr>
        <p:spPr>
          <a:xfrm>
            <a:off x="1242637" y="3958225"/>
            <a:ext cx="8825658" cy="861420"/>
          </a:xfrm>
        </p:spPr>
        <p:txBody>
          <a:bodyPr/>
          <a:lstStyle/>
          <a:p>
            <a:r>
              <a:rPr lang="en-ZA" cap="none" dirty="0">
                <a:solidFill>
                  <a:schemeClr val="bg1"/>
                </a:solidFill>
                <a:latin typeface="Abadi" panose="020B0604020104020204" pitchFamily="34" charset="0"/>
              </a:rPr>
              <a:t>Kristin VanOrman, Strong &amp; Hanni P.C.</a:t>
            </a:r>
          </a:p>
        </p:txBody>
      </p:sp>
    </p:spTree>
    <p:extLst>
      <p:ext uri="{BB962C8B-B14F-4D97-AF65-F5344CB8AC3E}">
        <p14:creationId xmlns:p14="http://schemas.microsoft.com/office/powerpoint/2010/main" val="30670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34D-78EA-464A-9870-6F7288E29F52}"/>
              </a:ext>
            </a:extLst>
          </p:cNvPr>
          <p:cNvSpPr>
            <a:spLocks noGrp="1"/>
          </p:cNvSpPr>
          <p:nvPr>
            <p:ph type="title"/>
          </p:nvPr>
        </p:nvSpPr>
        <p:spPr/>
        <p:txBody>
          <a:bodyPr/>
          <a:lstStyle/>
          <a:p>
            <a:r>
              <a:rPr lang="en-ZA" dirty="0">
                <a:latin typeface="Abadi" panose="020B0604020104020204" pitchFamily="34" charset="0"/>
              </a:rPr>
              <a:t>Professional Exemption</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D894795B-426E-4246-87F5-B2D7648D19CE}"/>
              </a:ext>
            </a:extLst>
          </p:cNvPr>
          <p:cNvSpPr>
            <a:spLocks noGrp="1"/>
          </p:cNvSpPr>
          <p:nvPr>
            <p:ph idx="1"/>
          </p:nvPr>
        </p:nvSpPr>
        <p:spPr>
          <a:xfrm>
            <a:off x="1167007" y="2394559"/>
            <a:ext cx="9857985" cy="4149679"/>
          </a:xfrm>
        </p:spPr>
        <p:txBody>
          <a:bodyPr>
            <a:normAutofit fontScale="62500" lnSpcReduction="20000"/>
          </a:bodyPr>
          <a:lstStyle/>
          <a:p>
            <a:pPr marL="0" indent="0">
              <a:spcBef>
                <a:spcPts val="600"/>
              </a:spcBef>
              <a:spcAft>
                <a:spcPts val="600"/>
              </a:spcAft>
              <a:buClr>
                <a:schemeClr val="tx2"/>
              </a:buClr>
              <a:buSzPct val="120000"/>
              <a:buNone/>
            </a:pPr>
            <a:r>
              <a:rPr lang="en-US" sz="3200" dirty="0">
                <a:latin typeface="Abadi" panose="020B0604020104020204" pitchFamily="34" charset="0"/>
              </a:rPr>
              <a:t>To qualify for the Professional Exemption, all of the following tests must be met:</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 must be compensated on a salary or fee basis (as defined in the regulations) at a rate not less than $455 per week;</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employee’s primary duty must be the performance of work requiring advanced knowledge, defined as work which is predominantly intellectual in character and which includes work requiring the consistent exercise of discretion and judgment;</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advanced knowledge must be in a field of science or learning; and</a:t>
            </a:r>
          </a:p>
          <a:p>
            <a:pPr lvl="1">
              <a:spcBef>
                <a:spcPts val="600"/>
              </a:spcBef>
              <a:spcAft>
                <a:spcPts val="600"/>
              </a:spcAft>
              <a:buClr>
                <a:schemeClr val="tx2"/>
              </a:buClr>
              <a:buSzPct val="120000"/>
              <a:buFont typeface="Wingdings" panose="05000000000000000000" pitchFamily="2" charset="2"/>
              <a:buChar char="§"/>
            </a:pPr>
            <a:r>
              <a:rPr lang="en-US" sz="2600" dirty="0">
                <a:latin typeface="Abadi" panose="020B0604020104020204" pitchFamily="34" charset="0"/>
              </a:rPr>
              <a:t>Fields of science or learning include law, medicine, theology, accounting, actuarial computation, engineering, architecture, teaching, various types of physical, chemical and biological sciences, pharmacy and other occupations that have a recognized professional status</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advanced knowledge must be customarily acquired by a prolonged course of specialized intellectual instruction.</a:t>
            </a:r>
            <a:endParaRPr lang="en-US" dirty="0">
              <a:latin typeface="Abadi" panose="020B0604020104020204" pitchFamily="34" charset="0"/>
            </a:endParaRPr>
          </a:p>
        </p:txBody>
      </p:sp>
      <p:sp>
        <p:nvSpPr>
          <p:cNvPr id="4" name="Footer Placeholder 3">
            <a:extLst>
              <a:ext uri="{FF2B5EF4-FFF2-40B4-BE49-F238E27FC236}">
                <a16:creationId xmlns:a16="http://schemas.microsoft.com/office/drawing/2014/main" id="{99B06D10-5C96-4423-9495-E6BBA40873B0}"/>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36444869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34D-78EA-464A-9870-6F7288E29F52}"/>
              </a:ext>
            </a:extLst>
          </p:cNvPr>
          <p:cNvSpPr>
            <a:spLocks noGrp="1"/>
          </p:cNvSpPr>
          <p:nvPr>
            <p:ph type="title"/>
          </p:nvPr>
        </p:nvSpPr>
        <p:spPr/>
        <p:txBody>
          <a:bodyPr/>
          <a:lstStyle/>
          <a:p>
            <a:r>
              <a:rPr lang="en-ZA" sz="3200" dirty="0">
                <a:latin typeface="Abadi" panose="020B0604020104020204" pitchFamily="34" charset="0"/>
              </a:rPr>
              <a:t>Potential Pitfalls when classifying employees</a:t>
            </a:r>
            <a:endParaRPr lang="en-US" sz="3200" dirty="0">
              <a:latin typeface="Abadi" panose="020B0604020104020204" pitchFamily="34" charset="0"/>
            </a:endParaRPr>
          </a:p>
        </p:txBody>
      </p:sp>
      <p:sp>
        <p:nvSpPr>
          <p:cNvPr id="3" name="Content Placeholder 2">
            <a:extLst>
              <a:ext uri="{FF2B5EF4-FFF2-40B4-BE49-F238E27FC236}">
                <a16:creationId xmlns:a16="http://schemas.microsoft.com/office/drawing/2014/main" id="{D894795B-426E-4246-87F5-B2D7648D19CE}"/>
              </a:ext>
            </a:extLst>
          </p:cNvPr>
          <p:cNvSpPr>
            <a:spLocks noGrp="1"/>
          </p:cNvSpPr>
          <p:nvPr>
            <p:ph idx="1"/>
          </p:nvPr>
        </p:nvSpPr>
        <p:spPr>
          <a:xfrm>
            <a:off x="1155761" y="2267211"/>
            <a:ext cx="9880477" cy="4277027"/>
          </a:xfrm>
        </p:spPr>
        <p:txBody>
          <a:bodyPr>
            <a:noAutofit/>
          </a:bodyPr>
          <a:lstStyle/>
          <a:p>
            <a:pPr>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For exempt positions, the primary duties of the employee must coincide with the duties defined under an exemption, specifically, “Primary duty” means the principal, main, major or most important duty that the employee performs. </a:t>
            </a:r>
          </a:p>
          <a:p>
            <a:pPr>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Customarily and regularly, when referring to how often an employee directs the work of two-or-more other full-time employees, means more than occasionally, even if it is not constant. Such direction should normally occur every workweek, and isolated or one-time tasks are insufficient to meet the requirements of the exemption. </a:t>
            </a:r>
          </a:p>
          <a:p>
            <a:pPr>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An assessment of whether an exemption applies is not based on a title or job description. Employers should conduct a case-by-case assessment of the employee’s job duties to determine if the employee in fact falls under an exemption outlined by the FLSA. </a:t>
            </a:r>
          </a:p>
          <a:p>
            <a:pPr>
              <a:spcBef>
                <a:spcPts val="600"/>
              </a:spcBef>
              <a:spcAft>
                <a:spcPts val="600"/>
              </a:spcAft>
              <a:buClr>
                <a:schemeClr val="tx2"/>
              </a:buClr>
              <a:buSzPct val="120000"/>
              <a:buFont typeface="Wingdings" panose="05000000000000000000" pitchFamily="2" charset="2"/>
              <a:buChar char="§"/>
            </a:pPr>
            <a:endParaRPr lang="en-US" sz="2000" dirty="0">
              <a:latin typeface="Abadi" panose="020B0604020104020204" pitchFamily="34" charset="0"/>
            </a:endParaRPr>
          </a:p>
        </p:txBody>
      </p:sp>
      <p:sp>
        <p:nvSpPr>
          <p:cNvPr id="4" name="Footer Placeholder 3">
            <a:extLst>
              <a:ext uri="{FF2B5EF4-FFF2-40B4-BE49-F238E27FC236}">
                <a16:creationId xmlns:a16="http://schemas.microsoft.com/office/drawing/2014/main" id="{99B06D10-5C96-4423-9495-E6BBA40873B0}"/>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665217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34D-78EA-464A-9870-6F7288E29F52}"/>
              </a:ext>
            </a:extLst>
          </p:cNvPr>
          <p:cNvSpPr>
            <a:spLocks noGrp="1"/>
          </p:cNvSpPr>
          <p:nvPr>
            <p:ph type="title"/>
          </p:nvPr>
        </p:nvSpPr>
        <p:spPr/>
        <p:txBody>
          <a:bodyPr/>
          <a:lstStyle/>
          <a:p>
            <a:r>
              <a:rPr lang="en-US" sz="3200" dirty="0">
                <a:solidFill>
                  <a:schemeClr val="bg1"/>
                </a:solidFill>
                <a:latin typeface="Abadi" panose="020B0604020104020204" pitchFamily="34" charset="0"/>
              </a:rPr>
              <a:t>Issues stemming from violations of the FLSA</a:t>
            </a:r>
            <a:endParaRPr lang="en-US" sz="3200" dirty="0">
              <a:latin typeface="Abadi" panose="020B0604020104020204" pitchFamily="34" charset="0"/>
            </a:endParaRPr>
          </a:p>
        </p:txBody>
      </p:sp>
      <p:sp>
        <p:nvSpPr>
          <p:cNvPr id="3" name="Content Placeholder 2">
            <a:extLst>
              <a:ext uri="{FF2B5EF4-FFF2-40B4-BE49-F238E27FC236}">
                <a16:creationId xmlns:a16="http://schemas.microsoft.com/office/drawing/2014/main" id="{D894795B-426E-4246-87F5-B2D7648D19CE}"/>
              </a:ext>
            </a:extLst>
          </p:cNvPr>
          <p:cNvSpPr>
            <a:spLocks noGrp="1"/>
          </p:cNvSpPr>
          <p:nvPr>
            <p:ph idx="1"/>
          </p:nvPr>
        </p:nvSpPr>
        <p:spPr>
          <a:xfrm>
            <a:off x="1155761" y="2267211"/>
            <a:ext cx="9880477" cy="4277027"/>
          </a:xfrm>
        </p:spPr>
        <p:txBody>
          <a:bodyPr>
            <a:noAutofit/>
          </a:bodyPr>
          <a:lstStyle/>
          <a:p>
            <a:pPr marL="0" indent="0">
              <a:spcAft>
                <a:spcPts val="1200"/>
              </a:spcAft>
              <a:buClr>
                <a:schemeClr val="tx2"/>
              </a:buClr>
              <a:buSzPct val="120000"/>
              <a:buNone/>
            </a:pPr>
            <a:r>
              <a:rPr lang="en-US" sz="2000" dirty="0">
                <a:latin typeface="Abadi" panose="020B0604020104020204" pitchFamily="34" charset="0"/>
              </a:rPr>
              <a:t>Failure to adhere to the requirements of the FLSA can have severe repercussions.</a:t>
            </a:r>
          </a:p>
          <a:p>
            <a:pPr>
              <a:spcAft>
                <a:spcPts val="1200"/>
              </a:spcAft>
              <a:buClr>
                <a:schemeClr val="tx2"/>
              </a:buClr>
              <a:buSzPct val="120000"/>
              <a:buFont typeface="Wingdings" panose="05000000000000000000" pitchFamily="2" charset="2"/>
              <a:buChar char="§"/>
            </a:pPr>
            <a:r>
              <a:rPr lang="en-US" dirty="0">
                <a:latin typeface="Abadi" panose="020B0604020104020204" pitchFamily="34" charset="0"/>
              </a:rPr>
              <a:t>Failure to pay wages correctly, failure to pay overtime, or misclassifying an employee as exempt can result in an investigation by the U.S. Department of Labor, as well as a civil suit in Federal Court. If an employer is found liable, potential damages include payment of lost wages and overtime, liquidated damages in the amount of unpaid wages, and payment of the employees attorney’s fees and costs.</a:t>
            </a:r>
          </a:p>
          <a:p>
            <a:pPr>
              <a:spcAft>
                <a:spcPts val="1200"/>
              </a:spcAft>
              <a:buClr>
                <a:schemeClr val="tx2"/>
              </a:buClr>
              <a:buSzPct val="120000"/>
              <a:buFont typeface="Wingdings" panose="05000000000000000000" pitchFamily="2" charset="2"/>
              <a:buChar char="§"/>
            </a:pPr>
            <a:r>
              <a:rPr lang="en-US" dirty="0">
                <a:latin typeface="Abadi" panose="020B0604020104020204" pitchFamily="34" charset="0"/>
              </a:rPr>
              <a:t>The FLSA also contains a provision prohibiting retaliation, and an employer may be liable for taking disciplinary or retaliatory action against an employee who complains about their wages, overtime compensation, or other violations the FLSA. </a:t>
            </a:r>
          </a:p>
          <a:p>
            <a:pPr>
              <a:spcAft>
                <a:spcPts val="1200"/>
              </a:spcAft>
              <a:buClr>
                <a:schemeClr val="tx2"/>
              </a:buClr>
              <a:buSzPct val="120000"/>
              <a:buFont typeface="Wingdings" panose="05000000000000000000" pitchFamily="2" charset="2"/>
              <a:buChar char="§"/>
            </a:pPr>
            <a:r>
              <a:rPr lang="en-US" dirty="0">
                <a:latin typeface="Abadi" panose="020B0604020104020204" pitchFamily="34" charset="0"/>
              </a:rPr>
              <a:t>In addition to the damages listed above, a Court could order an employer to reinstate or promote and employee who has been discriminated or retaliated against. </a:t>
            </a:r>
            <a:endParaRPr lang="en-US" sz="2000" dirty="0">
              <a:latin typeface="Abadi" panose="020B0604020104020204" pitchFamily="34" charset="0"/>
            </a:endParaRPr>
          </a:p>
        </p:txBody>
      </p:sp>
      <p:sp>
        <p:nvSpPr>
          <p:cNvPr id="4" name="Footer Placeholder 3">
            <a:extLst>
              <a:ext uri="{FF2B5EF4-FFF2-40B4-BE49-F238E27FC236}">
                <a16:creationId xmlns:a16="http://schemas.microsoft.com/office/drawing/2014/main" id="{99B06D10-5C96-4423-9495-E6BBA40873B0}"/>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37099261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F6B52-A20E-426B-B7E0-1B6AAB46C89F}"/>
              </a:ext>
            </a:extLst>
          </p:cNvPr>
          <p:cNvSpPr>
            <a:spLocks noGrp="1"/>
          </p:cNvSpPr>
          <p:nvPr>
            <p:ph type="title"/>
          </p:nvPr>
        </p:nvSpPr>
        <p:spPr/>
        <p:txBody>
          <a:bodyPr/>
          <a:lstStyle/>
          <a:p>
            <a:r>
              <a:rPr lang="en-ZA" sz="3200" dirty="0">
                <a:latin typeface="Abadi" panose="020B0604020104020204" pitchFamily="34" charset="0"/>
              </a:rPr>
              <a:t>Questions?</a:t>
            </a:r>
          </a:p>
        </p:txBody>
      </p:sp>
      <p:sp>
        <p:nvSpPr>
          <p:cNvPr id="3" name="Footer Placeholder 2">
            <a:extLst>
              <a:ext uri="{FF2B5EF4-FFF2-40B4-BE49-F238E27FC236}">
                <a16:creationId xmlns:a16="http://schemas.microsoft.com/office/drawing/2014/main" id="{DB10B60B-E064-47AF-8CF6-34ABFA4AF40C}"/>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3663049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34D-78EA-464A-9870-6F7288E29F52}"/>
              </a:ext>
            </a:extLst>
          </p:cNvPr>
          <p:cNvSpPr>
            <a:spLocks noGrp="1"/>
          </p:cNvSpPr>
          <p:nvPr>
            <p:ph type="title"/>
          </p:nvPr>
        </p:nvSpPr>
        <p:spPr/>
        <p:txBody>
          <a:bodyPr/>
          <a:lstStyle/>
          <a:p>
            <a:r>
              <a:rPr lang="en-US" dirty="0">
                <a:latin typeface="Abadi" panose="020B0604020104020204" pitchFamily="34" charset="0"/>
              </a:rPr>
              <a:t>Basic FLSA Public Agency Requirements</a:t>
            </a:r>
          </a:p>
        </p:txBody>
      </p:sp>
      <p:sp>
        <p:nvSpPr>
          <p:cNvPr id="3" name="Content Placeholder 2">
            <a:extLst>
              <a:ext uri="{FF2B5EF4-FFF2-40B4-BE49-F238E27FC236}">
                <a16:creationId xmlns:a16="http://schemas.microsoft.com/office/drawing/2014/main" id="{D894795B-426E-4246-87F5-B2D7648D19CE}"/>
              </a:ext>
            </a:extLst>
          </p:cNvPr>
          <p:cNvSpPr>
            <a:spLocks noGrp="1"/>
          </p:cNvSpPr>
          <p:nvPr>
            <p:ph idx="1"/>
          </p:nvPr>
        </p:nvSpPr>
        <p:spPr>
          <a:xfrm>
            <a:off x="1154955" y="2603500"/>
            <a:ext cx="10444146" cy="3416300"/>
          </a:xfrm>
        </p:spPr>
        <p:txBody>
          <a:bodyPr/>
          <a:lstStyle/>
          <a:p>
            <a:pPr>
              <a:buClr>
                <a:schemeClr val="tx2"/>
              </a:buClr>
              <a:buSzPct val="120000"/>
              <a:buFont typeface="Wingdings" panose="05000000000000000000" pitchFamily="2" charset="2"/>
              <a:buChar char="§"/>
            </a:pPr>
            <a:r>
              <a:rPr lang="en-US" sz="2400" b="1" dirty="0">
                <a:solidFill>
                  <a:schemeClr val="tx1"/>
                </a:solidFill>
                <a:latin typeface="Abadi" panose="020B0604020104020204" pitchFamily="34" charset="0"/>
              </a:rPr>
              <a:t>Minimum Wage: </a:t>
            </a:r>
            <a:r>
              <a:rPr lang="en-US" sz="2400" dirty="0">
                <a:solidFill>
                  <a:schemeClr val="tx1"/>
                </a:solidFill>
                <a:latin typeface="Abadi" panose="020B0604020104020204" pitchFamily="34" charset="0"/>
              </a:rPr>
              <a:t>All employees must be paid the Federal minimum wage of $7.25/hour, for all hours worked;</a:t>
            </a:r>
          </a:p>
          <a:p>
            <a:pPr>
              <a:buClr>
                <a:schemeClr val="tx2"/>
              </a:buClr>
              <a:buSzPct val="120000"/>
              <a:buFont typeface="Wingdings" panose="05000000000000000000" pitchFamily="2" charset="2"/>
              <a:buChar char="§"/>
            </a:pPr>
            <a:r>
              <a:rPr lang="en-US" sz="2400" b="1" dirty="0">
                <a:solidFill>
                  <a:schemeClr val="tx1"/>
                </a:solidFill>
                <a:latin typeface="Abadi" panose="020B0604020104020204" pitchFamily="34" charset="0"/>
              </a:rPr>
              <a:t>Overtime: </a:t>
            </a:r>
            <a:r>
              <a:rPr lang="en-US" sz="2400" dirty="0">
                <a:solidFill>
                  <a:schemeClr val="tx1"/>
                </a:solidFill>
                <a:latin typeface="Abadi" panose="020B0604020104020204" pitchFamily="34" charset="0"/>
              </a:rPr>
              <a:t>Generally, unless otherwise exempt, every employee must be paid one and one-half times their regular rate of pay for all hours worked over 40 in the workweek;</a:t>
            </a:r>
          </a:p>
          <a:p>
            <a:pPr>
              <a:buClr>
                <a:schemeClr val="tx2"/>
              </a:buClr>
              <a:buSzPct val="120000"/>
              <a:buFont typeface="Wingdings" panose="05000000000000000000" pitchFamily="2" charset="2"/>
              <a:buChar char="§"/>
            </a:pPr>
            <a:r>
              <a:rPr lang="en-US" sz="2400" b="1" dirty="0">
                <a:solidFill>
                  <a:schemeClr val="tx1"/>
                </a:solidFill>
                <a:latin typeface="Abadi" panose="020B0604020104020204" pitchFamily="34" charset="0"/>
              </a:rPr>
              <a:t>Youth: </a:t>
            </a:r>
            <a:r>
              <a:rPr lang="en-US" sz="2400" dirty="0">
                <a:solidFill>
                  <a:schemeClr val="tx1"/>
                </a:solidFill>
                <a:latin typeface="Abadi" panose="020B0604020104020204" pitchFamily="34" charset="0"/>
              </a:rPr>
              <a:t>Employers must comply with youth employment standards; and</a:t>
            </a:r>
            <a:endParaRPr lang="en-US" sz="2400" b="1" dirty="0">
              <a:solidFill>
                <a:schemeClr val="tx1"/>
              </a:solidFill>
              <a:latin typeface="Abadi" panose="020B0604020104020204" pitchFamily="34" charset="0"/>
            </a:endParaRPr>
          </a:p>
          <a:p>
            <a:pPr>
              <a:buClr>
                <a:schemeClr val="tx2"/>
              </a:buClr>
              <a:buSzPct val="120000"/>
              <a:buFont typeface="Wingdings" panose="05000000000000000000" pitchFamily="2" charset="2"/>
              <a:buChar char="§"/>
            </a:pPr>
            <a:r>
              <a:rPr lang="en-US" sz="2400" b="1" dirty="0">
                <a:solidFill>
                  <a:schemeClr val="tx1"/>
                </a:solidFill>
                <a:latin typeface="Abadi" panose="020B0604020104020204" pitchFamily="34" charset="0"/>
              </a:rPr>
              <a:t>Record Keeping: </a:t>
            </a:r>
            <a:r>
              <a:rPr lang="en-US" sz="2400" dirty="0">
                <a:solidFill>
                  <a:schemeClr val="tx1"/>
                </a:solidFill>
                <a:latin typeface="Abadi" panose="020B0604020104020204" pitchFamily="34" charset="0"/>
              </a:rPr>
              <a:t>Employers must comply with certain recordkeeping requirements.</a:t>
            </a:r>
            <a:endParaRPr lang="en-US" sz="2400" b="1" dirty="0">
              <a:solidFill>
                <a:schemeClr val="tx1"/>
              </a:solidFill>
              <a:latin typeface="Abadi" panose="020B0604020104020204" pitchFamily="34" charset="0"/>
            </a:endParaRPr>
          </a:p>
          <a:p>
            <a:pPr>
              <a:buClr>
                <a:schemeClr val="tx2"/>
              </a:buClr>
              <a:buSzPct val="120000"/>
              <a:buFont typeface="Wingdings" panose="05000000000000000000" pitchFamily="2" charset="2"/>
              <a:buChar char="§"/>
            </a:pPr>
            <a:endParaRPr lang="en-US" sz="2400" dirty="0">
              <a:latin typeface="Abadi" panose="020B0604020104020204" pitchFamily="34" charset="0"/>
            </a:endParaRPr>
          </a:p>
          <a:p>
            <a:pPr>
              <a:buClr>
                <a:schemeClr val="tx2"/>
              </a:buClr>
              <a:buSzPct val="120000"/>
              <a:buFont typeface="Wingdings" panose="05000000000000000000" pitchFamily="2" charset="2"/>
              <a:buChar char="§"/>
            </a:pPr>
            <a:endParaRPr lang="en-US" dirty="0">
              <a:latin typeface="Abadi" panose="020B0604020104020204" pitchFamily="34" charset="0"/>
            </a:endParaRPr>
          </a:p>
        </p:txBody>
      </p:sp>
      <p:sp>
        <p:nvSpPr>
          <p:cNvPr id="4" name="Footer Placeholder 3">
            <a:extLst>
              <a:ext uri="{FF2B5EF4-FFF2-40B4-BE49-F238E27FC236}">
                <a16:creationId xmlns:a16="http://schemas.microsoft.com/office/drawing/2014/main" id="{99B06D10-5C96-4423-9495-E6BBA40873B0}"/>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3797058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8723-F88E-4F02-B1A9-D1224233BEEF}"/>
              </a:ext>
            </a:extLst>
          </p:cNvPr>
          <p:cNvSpPr>
            <a:spLocks noGrp="1"/>
          </p:cNvSpPr>
          <p:nvPr>
            <p:ph type="title"/>
          </p:nvPr>
        </p:nvSpPr>
        <p:spPr>
          <a:xfrm>
            <a:off x="1154956" y="2287088"/>
            <a:ext cx="3438881" cy="2283824"/>
          </a:xfrm>
        </p:spPr>
        <p:txBody>
          <a:bodyPr>
            <a:noAutofit/>
          </a:bodyPr>
          <a:lstStyle/>
          <a:p>
            <a:pPr>
              <a:lnSpc>
                <a:spcPct val="90000"/>
              </a:lnSpc>
            </a:pPr>
            <a:r>
              <a:rPr lang="en-ZA" sz="3200" dirty="0">
                <a:solidFill>
                  <a:schemeClr val="bg1"/>
                </a:solidFill>
                <a:latin typeface="Abadi" panose="020B0604020104020204" pitchFamily="34" charset="0"/>
              </a:rPr>
              <a:t>Hours worked</a:t>
            </a:r>
          </a:p>
        </p:txBody>
      </p:sp>
      <p:sp>
        <p:nvSpPr>
          <p:cNvPr id="37" name="TextBox 36">
            <a:extLst>
              <a:ext uri="{FF2B5EF4-FFF2-40B4-BE49-F238E27FC236}">
                <a16:creationId xmlns:a16="http://schemas.microsoft.com/office/drawing/2014/main" id="{7CCF801E-8372-4A9D-B810-151A5ECAFFC2}"/>
              </a:ext>
            </a:extLst>
          </p:cNvPr>
          <p:cNvSpPr txBox="1"/>
          <p:nvPr/>
        </p:nvSpPr>
        <p:spPr>
          <a:xfrm>
            <a:off x="5047988" y="1065815"/>
            <a:ext cx="7244219" cy="5478423"/>
          </a:xfrm>
          <a:prstGeom prst="rect">
            <a:avLst/>
          </a:prstGeom>
          <a:noFill/>
        </p:spPr>
        <p:txBody>
          <a:bodyPr wrap="square" rtlCol="0">
            <a:spAutoFit/>
          </a:bodyPr>
          <a:lstStyle/>
          <a:p>
            <a:pPr marL="342900" indent="-342900">
              <a:spcBef>
                <a:spcPts val="600"/>
              </a:spcBef>
              <a:spcAft>
                <a:spcPts val="600"/>
              </a:spcAft>
              <a:buClr>
                <a:schemeClr val="tx2"/>
              </a:buClr>
              <a:buSzPct val="120000"/>
              <a:buFont typeface="Wingdings" panose="05000000000000000000" pitchFamily="2" charset="2"/>
              <a:buChar char="§"/>
            </a:pPr>
            <a:r>
              <a:rPr lang="en-US" sz="2000" b="1" dirty="0">
                <a:latin typeface="Abadi" panose="020B0604020104020204" pitchFamily="34" charset="0"/>
              </a:rPr>
              <a:t>Hours Worked: </a:t>
            </a:r>
            <a:r>
              <a:rPr lang="en-US" sz="2000" dirty="0">
                <a:latin typeface="Abadi" panose="020B0604020104020204" pitchFamily="34" charset="0"/>
              </a:rPr>
              <a:t>Normally includes all time spent actively working, or when an employee is required to be on the employer’s premises, on duty, or at a prescribed work place.</a:t>
            </a:r>
          </a:p>
          <a:p>
            <a:pPr marL="342900" indent="-342900">
              <a:spcBef>
                <a:spcPts val="600"/>
              </a:spcBef>
              <a:spcAft>
                <a:spcPts val="600"/>
              </a:spcAft>
              <a:buClr>
                <a:schemeClr val="tx2"/>
              </a:buClr>
              <a:buSzPct val="120000"/>
              <a:buFont typeface="Wingdings" panose="05000000000000000000" pitchFamily="2" charset="2"/>
              <a:buChar char="§"/>
            </a:pPr>
            <a:r>
              <a:rPr lang="en-US" sz="2000" b="1" dirty="0">
                <a:latin typeface="Abadi" panose="020B0604020104020204" pitchFamily="34" charset="0"/>
              </a:rPr>
              <a:t>On Call: </a:t>
            </a:r>
            <a:r>
              <a:rPr lang="en-US" sz="2000" dirty="0">
                <a:latin typeface="Abadi" panose="020B0604020104020204" pitchFamily="34" charset="0"/>
              </a:rPr>
              <a:t>Generally, where the employee is required to be on the employer’s premises is work time, but unless significant restrictions are imposed, time on call away from work, at home, or where the employee can be reached if needed, is not considered work time.</a:t>
            </a:r>
          </a:p>
          <a:p>
            <a:pPr marL="342900" indent="-342900">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Meal and break periods are not compensable where the employee is completely relieved of their duties. However, if the supervisor knows an employee is working during a break, that time should be compensated, as the employee is not completely relieved of duties.</a:t>
            </a:r>
          </a:p>
          <a:p>
            <a:pPr marL="342900" indent="-342900">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Similarly, is has been determined that breaks less than 20 minutes are not long enough to completely relieve an employee of their duties, and so are compensable as well. </a:t>
            </a:r>
          </a:p>
        </p:txBody>
      </p:sp>
      <p:sp>
        <p:nvSpPr>
          <p:cNvPr id="3" name="Footer Placeholder 2">
            <a:extLst>
              <a:ext uri="{FF2B5EF4-FFF2-40B4-BE49-F238E27FC236}">
                <a16:creationId xmlns:a16="http://schemas.microsoft.com/office/drawing/2014/main" id="{28EFA550-2E03-4253-841F-350B5CE14675}"/>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944875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8723-F88E-4F02-B1A9-D1224233BEEF}"/>
              </a:ext>
            </a:extLst>
          </p:cNvPr>
          <p:cNvSpPr>
            <a:spLocks noGrp="1"/>
          </p:cNvSpPr>
          <p:nvPr>
            <p:ph type="title"/>
          </p:nvPr>
        </p:nvSpPr>
        <p:spPr>
          <a:xfrm>
            <a:off x="1154956" y="2287088"/>
            <a:ext cx="3438881" cy="2283824"/>
          </a:xfrm>
        </p:spPr>
        <p:txBody>
          <a:bodyPr>
            <a:noAutofit/>
          </a:bodyPr>
          <a:lstStyle/>
          <a:p>
            <a:pPr>
              <a:lnSpc>
                <a:spcPct val="90000"/>
              </a:lnSpc>
            </a:pPr>
            <a:r>
              <a:rPr lang="en-ZA" sz="3200" dirty="0">
                <a:solidFill>
                  <a:schemeClr val="bg1"/>
                </a:solidFill>
                <a:latin typeface="Abadi" panose="020B0604020104020204" pitchFamily="34" charset="0"/>
              </a:rPr>
              <a:t>Record Keeping</a:t>
            </a:r>
          </a:p>
        </p:txBody>
      </p:sp>
      <p:sp>
        <p:nvSpPr>
          <p:cNvPr id="37" name="TextBox 36">
            <a:extLst>
              <a:ext uri="{FF2B5EF4-FFF2-40B4-BE49-F238E27FC236}">
                <a16:creationId xmlns:a16="http://schemas.microsoft.com/office/drawing/2014/main" id="{7CCF801E-8372-4A9D-B810-151A5ECAFFC2}"/>
              </a:ext>
            </a:extLst>
          </p:cNvPr>
          <p:cNvSpPr txBox="1"/>
          <p:nvPr/>
        </p:nvSpPr>
        <p:spPr>
          <a:xfrm>
            <a:off x="5402659" y="1843950"/>
            <a:ext cx="6519670" cy="3323987"/>
          </a:xfrm>
          <a:prstGeom prst="rect">
            <a:avLst/>
          </a:prstGeom>
          <a:noFill/>
        </p:spPr>
        <p:txBody>
          <a:bodyPr wrap="square" rtlCol="0">
            <a:spAutoFit/>
          </a:bodyPr>
          <a:lstStyle/>
          <a:p>
            <a:pPr marL="342900" indent="-342900">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Employers are generally required to maintain records  containing certain identification, payroll, and hours worked information for all employees who are not exempt from the minimum wage and overtime standards.</a:t>
            </a:r>
          </a:p>
          <a:p>
            <a:pPr marL="342900" indent="-342900">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Where an employer has not kept records of hours worked, courts have allowed the employee’s testimony of the hours worked to be admitted in order to determine unpaid wages, overtimes, and liquidated damages.</a:t>
            </a:r>
          </a:p>
        </p:txBody>
      </p:sp>
      <p:sp>
        <p:nvSpPr>
          <p:cNvPr id="3" name="Footer Placeholder 2">
            <a:extLst>
              <a:ext uri="{FF2B5EF4-FFF2-40B4-BE49-F238E27FC236}">
                <a16:creationId xmlns:a16="http://schemas.microsoft.com/office/drawing/2014/main" id="{28EFA550-2E03-4253-841F-350B5CE14675}"/>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2207759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88723-F88E-4F02-B1A9-D1224233BEEF}"/>
              </a:ext>
            </a:extLst>
          </p:cNvPr>
          <p:cNvSpPr>
            <a:spLocks noGrp="1"/>
          </p:cNvSpPr>
          <p:nvPr>
            <p:ph type="title"/>
          </p:nvPr>
        </p:nvSpPr>
        <p:spPr>
          <a:xfrm>
            <a:off x="1154956" y="2287088"/>
            <a:ext cx="3438881" cy="2283824"/>
          </a:xfrm>
        </p:spPr>
        <p:txBody>
          <a:bodyPr>
            <a:noAutofit/>
          </a:bodyPr>
          <a:lstStyle/>
          <a:p>
            <a:pPr>
              <a:lnSpc>
                <a:spcPct val="90000"/>
              </a:lnSpc>
            </a:pPr>
            <a:r>
              <a:rPr lang="en-ZA" sz="3200" dirty="0">
                <a:solidFill>
                  <a:schemeClr val="bg1"/>
                </a:solidFill>
                <a:latin typeface="Abadi" panose="020B0604020104020204" pitchFamily="34" charset="0"/>
              </a:rPr>
              <a:t>Supervisor Responsibilities</a:t>
            </a:r>
          </a:p>
        </p:txBody>
      </p:sp>
      <p:sp>
        <p:nvSpPr>
          <p:cNvPr id="37" name="TextBox 36">
            <a:extLst>
              <a:ext uri="{FF2B5EF4-FFF2-40B4-BE49-F238E27FC236}">
                <a16:creationId xmlns:a16="http://schemas.microsoft.com/office/drawing/2014/main" id="{7CCF801E-8372-4A9D-B810-151A5ECAFFC2}"/>
              </a:ext>
            </a:extLst>
          </p:cNvPr>
          <p:cNvSpPr txBox="1"/>
          <p:nvPr/>
        </p:nvSpPr>
        <p:spPr>
          <a:xfrm>
            <a:off x="5327503" y="1767006"/>
            <a:ext cx="6519670" cy="3323987"/>
          </a:xfrm>
          <a:prstGeom prst="rect">
            <a:avLst/>
          </a:prstGeom>
          <a:noFill/>
        </p:spPr>
        <p:txBody>
          <a:bodyPr wrap="square" rtlCol="0">
            <a:spAutoFit/>
          </a:bodyPr>
          <a:lstStyle/>
          <a:p>
            <a:pPr marL="342900" indent="-342900">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If you know that an employee worked time which was not reported, even if you did not authorize it, a supervisor may be disciplined, and the employer may be liable under the FLSA for failing to pay employees for time worked; </a:t>
            </a:r>
          </a:p>
          <a:p>
            <a:pPr marL="342900" indent="-342900">
              <a:spcBef>
                <a:spcPts val="600"/>
              </a:spcBef>
              <a:spcAft>
                <a:spcPts val="600"/>
              </a:spcAft>
              <a:buClr>
                <a:schemeClr val="tx2"/>
              </a:buClr>
              <a:buSzPct val="120000"/>
              <a:buFont typeface="Wingdings" panose="05000000000000000000" pitchFamily="2" charset="2"/>
              <a:buChar char="§"/>
            </a:pPr>
            <a:r>
              <a:rPr lang="en-US" sz="2000" dirty="0">
                <a:latin typeface="Abadi" panose="020B0604020104020204" pitchFamily="34" charset="0"/>
              </a:rPr>
              <a:t>If you know a time record is inaccurate, contact the employee to fix or address the issue. If you cannot contact the employee in time, make a note in the payroll system or in an email to the employee and follow up about the issue later. </a:t>
            </a:r>
          </a:p>
        </p:txBody>
      </p:sp>
      <p:sp>
        <p:nvSpPr>
          <p:cNvPr id="3" name="Footer Placeholder 2">
            <a:extLst>
              <a:ext uri="{FF2B5EF4-FFF2-40B4-BE49-F238E27FC236}">
                <a16:creationId xmlns:a16="http://schemas.microsoft.com/office/drawing/2014/main" id="{28EFA550-2E03-4253-841F-350B5CE14675}"/>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1565456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34D-78EA-464A-9870-6F7288E29F52}"/>
              </a:ext>
            </a:extLst>
          </p:cNvPr>
          <p:cNvSpPr>
            <a:spLocks noGrp="1"/>
          </p:cNvSpPr>
          <p:nvPr>
            <p:ph type="title"/>
          </p:nvPr>
        </p:nvSpPr>
        <p:spPr/>
        <p:txBody>
          <a:bodyPr/>
          <a:lstStyle/>
          <a:p>
            <a:r>
              <a:rPr lang="en-ZA" dirty="0">
                <a:latin typeface="Abadi" panose="020B0604020104020204" pitchFamily="34" charset="0"/>
              </a:rPr>
              <a:t>Compensatory Time for Public Agencies</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D894795B-426E-4246-87F5-B2D7648D19CE}"/>
              </a:ext>
            </a:extLst>
          </p:cNvPr>
          <p:cNvSpPr>
            <a:spLocks noGrp="1"/>
          </p:cNvSpPr>
          <p:nvPr>
            <p:ph idx="1"/>
          </p:nvPr>
        </p:nvSpPr>
        <p:spPr>
          <a:xfrm>
            <a:off x="528358" y="2394559"/>
            <a:ext cx="10882853" cy="4149679"/>
          </a:xfrm>
        </p:spPr>
        <p:txBody>
          <a:bodyPr>
            <a:normAutofit fontScale="70000" lnSpcReduction="20000"/>
          </a:bodyPr>
          <a:lstStyle/>
          <a:p>
            <a:pPr>
              <a:spcAft>
                <a:spcPts val="600"/>
              </a:spcAft>
              <a:buClr>
                <a:schemeClr val="tx2"/>
              </a:buClr>
              <a:buSzPct val="120000"/>
              <a:buFont typeface="Wingdings" panose="05000000000000000000" pitchFamily="2" charset="2"/>
              <a:buChar char="§"/>
            </a:pPr>
            <a:r>
              <a:rPr lang="en-US" sz="2400" dirty="0">
                <a:solidFill>
                  <a:schemeClr val="tx1"/>
                </a:solidFill>
                <a:latin typeface="Abadi" panose="020B0604020104020204" pitchFamily="34" charset="0"/>
              </a:rPr>
              <a:t>Under certain conditions, employees of public agencies may receive “comp” time in lieu of overtime pay, accrued at the rate of one and one-half hours for every hour worked over 40 in a workweek. </a:t>
            </a:r>
          </a:p>
          <a:p>
            <a:pPr>
              <a:spcAft>
                <a:spcPts val="600"/>
              </a:spcAft>
              <a:buClr>
                <a:schemeClr val="tx2"/>
              </a:buClr>
              <a:buSzPct val="120000"/>
              <a:buFont typeface="Wingdings" panose="05000000000000000000" pitchFamily="2" charset="2"/>
              <a:buChar char="§"/>
            </a:pPr>
            <a:r>
              <a:rPr lang="en-US" sz="2400" dirty="0">
                <a:solidFill>
                  <a:schemeClr val="tx1"/>
                </a:solidFill>
                <a:latin typeface="Abadi" panose="020B0604020104020204" pitchFamily="34" charset="0"/>
              </a:rPr>
              <a:t>Under the FLSA, Law enforcement, fire protection, emergency response personnel, and those engaged in seasonal activities are limited to accruing 480 hours of comp time, and may establish different pay periods and hours required before comp time is owed. </a:t>
            </a:r>
          </a:p>
          <a:p>
            <a:pPr lvl="1">
              <a:spcAft>
                <a:spcPts val="600"/>
              </a:spcAft>
              <a:buClr>
                <a:schemeClr val="tx2"/>
              </a:buClr>
              <a:buSzPct val="120000"/>
              <a:buFont typeface="Wingdings" panose="05000000000000000000" pitchFamily="2" charset="2"/>
              <a:buChar char="§"/>
            </a:pPr>
            <a:r>
              <a:rPr lang="en-US" sz="2200" dirty="0">
                <a:solidFill>
                  <a:schemeClr val="tx1"/>
                </a:solidFill>
                <a:latin typeface="Abadi" panose="020B0604020104020204" pitchFamily="34" charset="0"/>
              </a:rPr>
              <a:t>Per Weber County policy, Law Enforcement and Corrections employees must work over 86 hours in a pay period to accrue comp time, and are limited to accruing 240 hours of comp time unless otherwise authorized. </a:t>
            </a:r>
          </a:p>
          <a:p>
            <a:pPr>
              <a:spcAft>
                <a:spcPts val="600"/>
              </a:spcAft>
              <a:buClr>
                <a:schemeClr val="tx2"/>
              </a:buClr>
              <a:buSzPct val="120000"/>
              <a:buFont typeface="Wingdings" panose="05000000000000000000" pitchFamily="2" charset="2"/>
              <a:buChar char="§"/>
            </a:pPr>
            <a:r>
              <a:rPr lang="en-US" sz="2400" dirty="0">
                <a:solidFill>
                  <a:schemeClr val="tx1"/>
                </a:solidFill>
                <a:latin typeface="Abadi" panose="020B0604020104020204" pitchFamily="34" charset="0"/>
              </a:rPr>
              <a:t>Other state and local government employees may accrue up to 240 hours. </a:t>
            </a:r>
          </a:p>
          <a:p>
            <a:pPr>
              <a:spcAft>
                <a:spcPts val="600"/>
              </a:spcAft>
              <a:buClr>
                <a:schemeClr val="tx2"/>
              </a:buClr>
              <a:buSzPct val="120000"/>
              <a:buFont typeface="Wingdings" panose="05000000000000000000" pitchFamily="2" charset="2"/>
              <a:buChar char="§"/>
            </a:pPr>
            <a:r>
              <a:rPr lang="en-US" sz="2400" dirty="0">
                <a:solidFill>
                  <a:schemeClr val="tx1"/>
                </a:solidFill>
                <a:latin typeface="Abadi" panose="020B0604020104020204" pitchFamily="34" charset="0"/>
              </a:rPr>
              <a:t>Once an employee has reached their comp time limit, they must be compensated at the rate of one and one-half their regular hourly rate for all hours worked over 40 in a workweek.</a:t>
            </a:r>
          </a:p>
          <a:p>
            <a:pPr>
              <a:spcAft>
                <a:spcPts val="600"/>
              </a:spcAft>
              <a:buClr>
                <a:schemeClr val="tx2"/>
              </a:buClr>
              <a:buSzPct val="120000"/>
              <a:buFont typeface="Wingdings" panose="05000000000000000000" pitchFamily="2" charset="2"/>
              <a:buChar char="§"/>
            </a:pPr>
            <a:r>
              <a:rPr lang="en-US" sz="2400" dirty="0">
                <a:solidFill>
                  <a:schemeClr val="tx1"/>
                </a:solidFill>
                <a:latin typeface="Abadi" panose="020B0604020104020204" pitchFamily="34" charset="0"/>
              </a:rPr>
              <a:t>An employee must be permitted to use compensatory time on the date requested unless doing so would “unduly disrupt” the operations of the agency.</a:t>
            </a:r>
          </a:p>
          <a:p>
            <a:pPr>
              <a:buClr>
                <a:schemeClr val="tx2"/>
              </a:buClr>
              <a:buSzPct val="120000"/>
              <a:buFont typeface="Wingdings" panose="05000000000000000000" pitchFamily="2" charset="2"/>
              <a:buChar char="§"/>
            </a:pPr>
            <a:endParaRPr lang="en-US" sz="2400" dirty="0">
              <a:latin typeface="Abadi" panose="020B0604020104020204" pitchFamily="34" charset="0"/>
            </a:endParaRPr>
          </a:p>
          <a:p>
            <a:pPr>
              <a:buClr>
                <a:schemeClr val="tx2"/>
              </a:buClr>
              <a:buSzPct val="120000"/>
              <a:buFont typeface="Wingdings" panose="05000000000000000000" pitchFamily="2" charset="2"/>
              <a:buChar char="§"/>
            </a:pPr>
            <a:endParaRPr lang="en-US" dirty="0">
              <a:latin typeface="Abadi" panose="020B0604020104020204" pitchFamily="34" charset="0"/>
            </a:endParaRPr>
          </a:p>
        </p:txBody>
      </p:sp>
      <p:sp>
        <p:nvSpPr>
          <p:cNvPr id="4" name="Footer Placeholder 3">
            <a:extLst>
              <a:ext uri="{FF2B5EF4-FFF2-40B4-BE49-F238E27FC236}">
                <a16:creationId xmlns:a16="http://schemas.microsoft.com/office/drawing/2014/main" id="{99B06D10-5C96-4423-9495-E6BBA40873B0}"/>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4099611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7DEF6C3-B2AB-40CF-8CF0-E18D8942E8A6}"/>
              </a:ext>
            </a:extLst>
          </p:cNvPr>
          <p:cNvSpPr>
            <a:spLocks noGrp="1"/>
          </p:cNvSpPr>
          <p:nvPr>
            <p:ph type="title"/>
          </p:nvPr>
        </p:nvSpPr>
        <p:spPr/>
        <p:txBody>
          <a:bodyPr/>
          <a:lstStyle/>
          <a:p>
            <a:r>
              <a:rPr lang="en-US" sz="3200" dirty="0">
                <a:latin typeface="Abadi" panose="020B0604020104020204" pitchFamily="34" charset="0"/>
              </a:rPr>
              <a:t>Exempt Employees</a:t>
            </a:r>
          </a:p>
        </p:txBody>
      </p:sp>
      <p:sp>
        <p:nvSpPr>
          <p:cNvPr id="5" name="Rectangle 4">
            <a:extLst>
              <a:ext uri="{FF2B5EF4-FFF2-40B4-BE49-F238E27FC236}">
                <a16:creationId xmlns:a16="http://schemas.microsoft.com/office/drawing/2014/main" id="{614C89FE-0316-4FA4-8650-A1CEED987FD5}"/>
              </a:ext>
            </a:extLst>
          </p:cNvPr>
          <p:cNvSpPr/>
          <p:nvPr/>
        </p:nvSpPr>
        <p:spPr>
          <a:xfrm>
            <a:off x="488731" y="2796307"/>
            <a:ext cx="11214537" cy="3088025"/>
          </a:xfrm>
          <a:prstGeom prst="rect">
            <a:avLst/>
          </a:prstGeom>
        </p:spPr>
        <p:txBody>
          <a:bodyPr wrap="square">
            <a:spAutoFit/>
          </a:bodyPr>
          <a:lstStyle/>
          <a:p>
            <a:pPr marL="285750" indent="-285750">
              <a:spcAft>
                <a:spcPts val="825"/>
              </a:spcAft>
              <a:buClr>
                <a:schemeClr val="tx2"/>
              </a:buClr>
              <a:buSzPct val="120000"/>
              <a:buFont typeface="Wingdings" panose="05000000000000000000" pitchFamily="2" charset="2"/>
              <a:buChar char="§"/>
            </a:pPr>
            <a:r>
              <a:rPr lang="en-US" sz="2400" dirty="0">
                <a:effectLst/>
                <a:latin typeface="Abadi" panose="020B0604020104020204" pitchFamily="34" charset="0"/>
                <a:ea typeface="Calibri" panose="020F0502020204030204" pitchFamily="34" charset="0"/>
              </a:rPr>
              <a:t>Exempt Employees are those for whom the minimum wage and/or overtime pay protections of the FLSA do not apply.</a:t>
            </a:r>
          </a:p>
          <a:p>
            <a:pPr marL="285750" indent="-285750">
              <a:spcAft>
                <a:spcPts val="825"/>
              </a:spcAft>
              <a:buClr>
                <a:schemeClr val="tx2"/>
              </a:buClr>
              <a:buSzPct val="120000"/>
              <a:buFont typeface="Wingdings" panose="05000000000000000000" pitchFamily="2" charset="2"/>
              <a:buChar char="§"/>
            </a:pPr>
            <a:r>
              <a:rPr lang="en-US" sz="2400" dirty="0">
                <a:effectLst/>
                <a:latin typeface="Abadi" panose="020B0604020104020204" pitchFamily="34" charset="0"/>
                <a:ea typeface="Calibri" panose="020F0502020204030204" pitchFamily="34" charset="0"/>
              </a:rPr>
              <a:t>Exemptions are specific to groups of employees. While there are multiple potential exemptions, the most common include :</a:t>
            </a:r>
          </a:p>
          <a:p>
            <a:pPr marL="742950" lvl="1" indent="-285750">
              <a:spcAft>
                <a:spcPts val="825"/>
              </a:spcAft>
              <a:buClr>
                <a:schemeClr val="tx2"/>
              </a:buClr>
              <a:buSzPct val="120000"/>
              <a:buFont typeface="Wingdings" panose="05000000000000000000" pitchFamily="2" charset="2"/>
              <a:buChar char="§"/>
            </a:pPr>
            <a:r>
              <a:rPr lang="en-US" sz="2400" dirty="0">
                <a:latin typeface="Abadi" panose="020B0604020104020204" pitchFamily="34" charset="0"/>
                <a:ea typeface="Calibri" panose="020F0502020204030204" pitchFamily="34" charset="0"/>
              </a:rPr>
              <a:t>Executive</a:t>
            </a:r>
          </a:p>
          <a:p>
            <a:pPr marL="742950" lvl="1" indent="-285750">
              <a:spcAft>
                <a:spcPts val="825"/>
              </a:spcAft>
              <a:buClr>
                <a:schemeClr val="tx2"/>
              </a:buClr>
              <a:buSzPct val="120000"/>
              <a:buFont typeface="Wingdings" panose="05000000000000000000" pitchFamily="2" charset="2"/>
              <a:buChar char="§"/>
            </a:pPr>
            <a:r>
              <a:rPr lang="en-US" sz="2400" dirty="0">
                <a:effectLst/>
                <a:latin typeface="Abadi" panose="020B0604020104020204" pitchFamily="34" charset="0"/>
                <a:ea typeface="Calibri" panose="020F0502020204030204" pitchFamily="34" charset="0"/>
              </a:rPr>
              <a:t>Administrative</a:t>
            </a:r>
          </a:p>
          <a:p>
            <a:pPr marL="742950" lvl="1" indent="-285750">
              <a:spcAft>
                <a:spcPts val="825"/>
              </a:spcAft>
              <a:buClr>
                <a:schemeClr val="tx2"/>
              </a:buClr>
              <a:buSzPct val="120000"/>
              <a:buFont typeface="Wingdings" panose="05000000000000000000" pitchFamily="2" charset="2"/>
              <a:buChar char="§"/>
            </a:pPr>
            <a:r>
              <a:rPr lang="en-US" sz="2400" dirty="0">
                <a:latin typeface="Abadi" panose="020B0604020104020204" pitchFamily="34" charset="0"/>
                <a:ea typeface="Calibri" panose="020F0502020204030204" pitchFamily="34" charset="0"/>
              </a:rPr>
              <a:t>Professional</a:t>
            </a:r>
            <a:endParaRPr lang="en-US" sz="2400" dirty="0">
              <a:effectLst/>
              <a:latin typeface="Abadi" panose="020B0604020104020204" pitchFamily="34" charset="0"/>
              <a:ea typeface="Calibri" panose="020F0502020204030204" pitchFamily="34" charset="0"/>
            </a:endParaRPr>
          </a:p>
        </p:txBody>
      </p:sp>
      <p:sp>
        <p:nvSpPr>
          <p:cNvPr id="2" name="Footer Placeholder 1">
            <a:extLst>
              <a:ext uri="{FF2B5EF4-FFF2-40B4-BE49-F238E27FC236}">
                <a16:creationId xmlns:a16="http://schemas.microsoft.com/office/drawing/2014/main" id="{9F0D0420-2B94-4798-AC82-BC07AB2A5D4C}"/>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392175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34D-78EA-464A-9870-6F7288E29F52}"/>
              </a:ext>
            </a:extLst>
          </p:cNvPr>
          <p:cNvSpPr>
            <a:spLocks noGrp="1"/>
          </p:cNvSpPr>
          <p:nvPr>
            <p:ph type="title"/>
          </p:nvPr>
        </p:nvSpPr>
        <p:spPr/>
        <p:txBody>
          <a:bodyPr/>
          <a:lstStyle/>
          <a:p>
            <a:r>
              <a:rPr lang="en-ZA" dirty="0">
                <a:latin typeface="Abadi" panose="020B0604020104020204" pitchFamily="34" charset="0"/>
              </a:rPr>
              <a:t>Executive Exemption</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D894795B-426E-4246-87F5-B2D7648D19CE}"/>
              </a:ext>
            </a:extLst>
          </p:cNvPr>
          <p:cNvSpPr>
            <a:spLocks noGrp="1"/>
          </p:cNvSpPr>
          <p:nvPr>
            <p:ph idx="1"/>
          </p:nvPr>
        </p:nvSpPr>
        <p:spPr>
          <a:xfrm>
            <a:off x="1167007" y="2394559"/>
            <a:ext cx="9857985" cy="4149679"/>
          </a:xfrm>
        </p:spPr>
        <p:txBody>
          <a:bodyPr>
            <a:normAutofit fontScale="70000" lnSpcReduction="20000"/>
          </a:bodyPr>
          <a:lstStyle/>
          <a:p>
            <a:pPr marL="0" indent="0">
              <a:spcBef>
                <a:spcPts val="600"/>
              </a:spcBef>
              <a:spcAft>
                <a:spcPts val="600"/>
              </a:spcAft>
              <a:buClr>
                <a:schemeClr val="tx2"/>
              </a:buClr>
              <a:buSzPct val="120000"/>
              <a:buNone/>
            </a:pPr>
            <a:r>
              <a:rPr lang="en-US" sz="3200" dirty="0">
                <a:latin typeface="Abadi" panose="020B0604020104020204" pitchFamily="34" charset="0"/>
              </a:rPr>
              <a:t>To qualify for the Executive Exemption, all of the following tests must be met:</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 must be compensated on a salary basis (as defined in the regulations) at a rate not less than $455 per week;</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employee’s primary duty must be managing the enterprise, or managing a customarily recognized department or subdivision of the enterprise; </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 must customarily and regularly direct the work of at least two or more other full-time employees or their equivalent; and </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 must have the authority to hire or fire other employees, or the employee’s suggestions and recommendations as to the hiring, firing, advancement, promotion or any other change of status of other employees must be given particular weight.</a:t>
            </a:r>
          </a:p>
          <a:p>
            <a:pPr>
              <a:buClr>
                <a:schemeClr val="tx2"/>
              </a:buClr>
              <a:buSzPct val="120000"/>
              <a:buFont typeface="Wingdings" panose="05000000000000000000" pitchFamily="2" charset="2"/>
              <a:buChar char="§"/>
            </a:pPr>
            <a:endParaRPr lang="en-US" sz="2400" dirty="0">
              <a:latin typeface="Abadi" panose="020B0604020104020204" pitchFamily="34" charset="0"/>
            </a:endParaRPr>
          </a:p>
          <a:p>
            <a:pPr>
              <a:buClr>
                <a:schemeClr val="tx2"/>
              </a:buClr>
              <a:buSzPct val="120000"/>
              <a:buFont typeface="Wingdings" panose="05000000000000000000" pitchFamily="2" charset="2"/>
              <a:buChar char="§"/>
            </a:pPr>
            <a:endParaRPr lang="en-US" dirty="0">
              <a:latin typeface="Abadi" panose="020B0604020104020204" pitchFamily="34" charset="0"/>
            </a:endParaRPr>
          </a:p>
        </p:txBody>
      </p:sp>
      <p:sp>
        <p:nvSpPr>
          <p:cNvPr id="4" name="Footer Placeholder 3">
            <a:extLst>
              <a:ext uri="{FF2B5EF4-FFF2-40B4-BE49-F238E27FC236}">
                <a16:creationId xmlns:a16="http://schemas.microsoft.com/office/drawing/2014/main" id="{99B06D10-5C96-4423-9495-E6BBA40873B0}"/>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1356543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534D-78EA-464A-9870-6F7288E29F52}"/>
              </a:ext>
            </a:extLst>
          </p:cNvPr>
          <p:cNvSpPr>
            <a:spLocks noGrp="1"/>
          </p:cNvSpPr>
          <p:nvPr>
            <p:ph type="title"/>
          </p:nvPr>
        </p:nvSpPr>
        <p:spPr/>
        <p:txBody>
          <a:bodyPr/>
          <a:lstStyle/>
          <a:p>
            <a:r>
              <a:rPr lang="en-ZA" dirty="0">
                <a:latin typeface="Abadi" panose="020B0604020104020204" pitchFamily="34" charset="0"/>
              </a:rPr>
              <a:t>Administrative Exemption</a:t>
            </a:r>
            <a:endParaRPr lang="en-US" dirty="0">
              <a:latin typeface="Abadi" panose="020B0604020104020204" pitchFamily="34" charset="0"/>
            </a:endParaRPr>
          </a:p>
        </p:txBody>
      </p:sp>
      <p:sp>
        <p:nvSpPr>
          <p:cNvPr id="3" name="Content Placeholder 2">
            <a:extLst>
              <a:ext uri="{FF2B5EF4-FFF2-40B4-BE49-F238E27FC236}">
                <a16:creationId xmlns:a16="http://schemas.microsoft.com/office/drawing/2014/main" id="{D894795B-426E-4246-87F5-B2D7648D19CE}"/>
              </a:ext>
            </a:extLst>
          </p:cNvPr>
          <p:cNvSpPr>
            <a:spLocks noGrp="1"/>
          </p:cNvSpPr>
          <p:nvPr>
            <p:ph idx="1"/>
          </p:nvPr>
        </p:nvSpPr>
        <p:spPr>
          <a:xfrm>
            <a:off x="1167007" y="2394559"/>
            <a:ext cx="9857985" cy="4149679"/>
          </a:xfrm>
        </p:spPr>
        <p:txBody>
          <a:bodyPr>
            <a:normAutofit fontScale="85000" lnSpcReduction="10000"/>
          </a:bodyPr>
          <a:lstStyle/>
          <a:p>
            <a:pPr marL="0" indent="0">
              <a:spcBef>
                <a:spcPts val="600"/>
              </a:spcBef>
              <a:spcAft>
                <a:spcPts val="600"/>
              </a:spcAft>
              <a:buClr>
                <a:schemeClr val="tx2"/>
              </a:buClr>
              <a:buSzPct val="120000"/>
              <a:buNone/>
            </a:pPr>
            <a:r>
              <a:rPr lang="en-US" sz="3200" dirty="0">
                <a:latin typeface="Abadi" panose="020B0604020104020204" pitchFamily="34" charset="0"/>
              </a:rPr>
              <a:t>To qualify for the Administrative Exemption, all of the following tests must be met:</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 must be compensated on a salary or fee basis (as defined in the regulations) at a rate not less than $455 per week;</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employee’s primary duty must be the performance of office or non-manual work directly related to the management or general business operations of the employer or the employer’s customers; and</a:t>
            </a:r>
          </a:p>
          <a:p>
            <a:pPr>
              <a:spcBef>
                <a:spcPts val="600"/>
              </a:spcBef>
              <a:spcAft>
                <a:spcPts val="600"/>
              </a:spcAft>
              <a:buClr>
                <a:schemeClr val="tx2"/>
              </a:buClr>
              <a:buSzPct val="120000"/>
              <a:buFont typeface="Wingdings" panose="05000000000000000000" pitchFamily="2" charset="2"/>
              <a:buChar char="§"/>
            </a:pPr>
            <a:r>
              <a:rPr lang="en-US" sz="2800" dirty="0">
                <a:latin typeface="Abadi" panose="020B0604020104020204" pitchFamily="34" charset="0"/>
              </a:rPr>
              <a:t>The employee’s primary duty includes the exercise of discretion and independent judgment with respect to matters of significance.</a:t>
            </a:r>
            <a:endParaRPr lang="en-US" sz="2400" dirty="0">
              <a:latin typeface="Abadi" panose="020B0604020104020204" pitchFamily="34" charset="0"/>
            </a:endParaRPr>
          </a:p>
          <a:p>
            <a:pPr>
              <a:buClr>
                <a:schemeClr val="tx2"/>
              </a:buClr>
              <a:buSzPct val="120000"/>
              <a:buFont typeface="Wingdings" panose="05000000000000000000" pitchFamily="2" charset="2"/>
              <a:buChar char="§"/>
            </a:pPr>
            <a:endParaRPr lang="en-US" dirty="0">
              <a:latin typeface="Abadi" panose="020B0604020104020204" pitchFamily="34" charset="0"/>
            </a:endParaRPr>
          </a:p>
        </p:txBody>
      </p:sp>
      <p:sp>
        <p:nvSpPr>
          <p:cNvPr id="4" name="Footer Placeholder 3">
            <a:extLst>
              <a:ext uri="{FF2B5EF4-FFF2-40B4-BE49-F238E27FC236}">
                <a16:creationId xmlns:a16="http://schemas.microsoft.com/office/drawing/2014/main" id="{99B06D10-5C96-4423-9495-E6BBA40873B0}"/>
              </a:ext>
            </a:extLst>
          </p:cNvPr>
          <p:cNvSpPr>
            <a:spLocks noGrp="1"/>
          </p:cNvSpPr>
          <p:nvPr>
            <p:ph type="ftr" sz="quarter" idx="11"/>
          </p:nvPr>
        </p:nvSpPr>
        <p:spPr/>
        <p:txBody>
          <a:bodyPr/>
          <a:lstStyle/>
          <a:p>
            <a:r>
              <a:rPr lang="en-US" dirty="0"/>
              <a:t>Weber County Supervisor Training 3/7/2019</a:t>
            </a:r>
            <a:endParaRPr lang="en-ZA" dirty="0"/>
          </a:p>
        </p:txBody>
      </p:sp>
    </p:spTree>
    <p:extLst>
      <p:ext uri="{BB962C8B-B14F-4D97-AF65-F5344CB8AC3E}">
        <p14:creationId xmlns:p14="http://schemas.microsoft.com/office/powerpoint/2010/main" val="15407553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Beginning of the Year Procedures SB - v5" id="{BBA9F524-CEEF-4AF7-823C-DBB4776159E8}" vid="{9EF92A8C-FDB2-41FE-AADD-EBCA8037BC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1378</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Abadi</vt:lpstr>
      <vt:lpstr>Arial</vt:lpstr>
      <vt:lpstr>Calibri</vt:lpstr>
      <vt:lpstr>Century Gothic</vt:lpstr>
      <vt:lpstr>Wingdings</vt:lpstr>
      <vt:lpstr>Wingdings 3</vt:lpstr>
      <vt:lpstr>Ion Boardroom</vt:lpstr>
      <vt:lpstr>Fair Labor Standards Act: Practical Procedures and Potential Pitfalls</vt:lpstr>
      <vt:lpstr>Basic FLSA Public Agency Requirements</vt:lpstr>
      <vt:lpstr>Hours worked</vt:lpstr>
      <vt:lpstr>Record Keeping</vt:lpstr>
      <vt:lpstr>Supervisor Responsibilities</vt:lpstr>
      <vt:lpstr>Compensatory Time for Public Agencies</vt:lpstr>
      <vt:lpstr>Exempt Employees</vt:lpstr>
      <vt:lpstr>Executive Exemption</vt:lpstr>
      <vt:lpstr>Administrative Exemption</vt:lpstr>
      <vt:lpstr>Professional Exemption</vt:lpstr>
      <vt:lpstr>Potential Pitfalls when classifying employees</vt:lpstr>
      <vt:lpstr>Issues stemming from violations of the FLSA</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2019-03-06T20:05:38Z</dcterms:modified>
</cp:coreProperties>
</file>